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notesMasterIdLst>
    <p:notesMasterId r:id="rId15"/>
  </p:notesMasterIdLst>
  <p:sldIdLst>
    <p:sldId id="256" r:id="rId2"/>
    <p:sldId id="262" r:id="rId3"/>
    <p:sldId id="264" r:id="rId4"/>
    <p:sldId id="266" r:id="rId5"/>
    <p:sldId id="268" r:id="rId6"/>
    <p:sldId id="270" r:id="rId7"/>
    <p:sldId id="271" r:id="rId8"/>
    <p:sldId id="280" r:id="rId9"/>
    <p:sldId id="281" r:id="rId10"/>
    <p:sldId id="273" r:id="rId11"/>
    <p:sldId id="274" r:id="rId12"/>
    <p:sldId id="276" r:id="rId13"/>
    <p:sldId id="279" r:id="rId14"/>
  </p:sldIdLst>
  <p:sldSz cx="9144000" cy="6858000" type="screen4x3"/>
  <p:notesSz cx="6815138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/>
    <p:restoredTop sz="98757" autoAdjust="0"/>
  </p:normalViewPr>
  <p:slideViewPr>
    <p:cSldViewPr snapToGrid="0">
      <p:cViewPr>
        <p:scale>
          <a:sx n="70" d="100"/>
          <a:sy n="70" d="100"/>
        </p:scale>
        <p:origin x="-1404" y="-162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5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43CC2C-078D-4499-BD46-3A959082CBD4}" type="datetime1">
              <a:rPr lang="ru-RU"/>
              <a:pPr lvl="0">
                <a:defRPr/>
              </a:pPr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8A478329-7A02-4D93-89D9-5977CECF75C4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01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9" y="671987"/>
            <a:ext cx="7461913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561" y="3151662"/>
            <a:ext cx="658404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2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EF5F458-6A3E-4B0B-AF47-FB9313319433}" type="datetime1">
              <a:rPr lang="ru-RU"/>
              <a:pPr lvl="0"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EF075B8-A22A-4273-A81F-F37386C1EE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EF5F458-6A3E-4B0B-AF47-FB9313319433}" type="datetime1">
              <a:rPr lang="ru-RU"/>
              <a:pPr lvl="0"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EF075B8-A22A-4273-A81F-F37386C1EE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>
            <a:lvl1pPr>
              <a:defRPr>
                <a:solidFill>
                  <a:srgbClr val="8A87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2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576263"/>
            <a:ext cx="7315200" cy="285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842" y="3551524"/>
            <a:ext cx="7315200" cy="1034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0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5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EF5F458-6A3E-4B0B-AF47-FB9313319433}" type="datetime1">
              <a:rPr lang="ru-RU"/>
              <a:pPr lvl="0">
                <a:defRPr/>
              </a:pPr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EF075B8-A22A-4273-A81F-F37386C1EE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EF5F458-6A3E-4B0B-AF47-FB9313319433}" type="datetime1">
              <a:rPr lang="ru-RU"/>
              <a:pPr lvl="0">
                <a:defRPr/>
              </a:pPr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EF075B8-A22A-4273-A81F-F37386C1EE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EF5F458-6A3E-4B0B-AF47-FB9313319433}" type="datetime1">
              <a:rPr lang="ru-RU"/>
              <a:pPr lvl="0">
                <a:defRPr/>
              </a:pPr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EF075B8-A22A-4273-A81F-F37386C1EE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EF5F458-6A3E-4B0B-AF47-FB9313319433}" type="datetime1">
              <a:rPr lang="ru-RU"/>
              <a:pPr lvl="0">
                <a:defRPr/>
              </a:pPr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EF075B8-A22A-4273-A81F-F37386C1EE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EF5F458-6A3E-4B0B-AF47-FB9313319433}" type="datetime1">
              <a:rPr lang="ru-RU"/>
              <a:pPr lvl="0">
                <a:defRPr/>
              </a:pPr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EF075B8-A22A-4273-A81F-F37386C1EEE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0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ACA800"/>
          </a:solidFill>
          <a:effectLst/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072" y="775017"/>
            <a:ext cx="7461913" cy="458259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 </a:t>
            </a: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367" y="354843"/>
            <a:ext cx="7287905" cy="531186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Воскресенская СОШ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Интеграция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общего и дополнительного образования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 фактор создания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благоприятных условий развития детей</a:t>
            </a: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Запевалова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О.А.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Курицына И.В.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Макарычева И.В.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3899373"/>
            <a:ext cx="3084394" cy="273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51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Естественнонаучная грамотность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Естественнонаучные компетентности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808189"/>
              </p:ext>
            </p:extLst>
          </p:nvPr>
        </p:nvGraphicFramePr>
        <p:xfrm>
          <a:off x="286605" y="1405718"/>
          <a:ext cx="8611735" cy="636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565"/>
                <a:gridCol w="3851462"/>
                <a:gridCol w="3081708"/>
              </a:tblGrid>
              <a:tr h="979001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компетентности</a:t>
                      </a:r>
                    </a:p>
                  </a:txBody>
                  <a:tcPr marL="85358" marR="85358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Общее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образование </a:t>
                      </a:r>
                    </a:p>
                    <a:p>
                      <a:pPr lvl="0"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Оцениваемые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компетенции, умения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5358" marR="85358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Дополнительное образование</a:t>
                      </a:r>
                    </a:p>
                  </a:txBody>
                  <a:tcPr marL="85358" marR="85358"/>
                </a:tc>
              </a:tr>
              <a:tr h="1664302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Научное объяснение явлений</a:t>
                      </a:r>
                    </a:p>
                    <a:p>
                      <a:pPr lvl="0">
                        <a:defRPr/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 marL="85358" marR="85358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 применить</a:t>
                      </a:r>
                      <a:r>
                        <a:rPr lang="ru-RU" sz="1200" baseline="0" dirty="0">
                          <a:latin typeface="Times New Roman"/>
                          <a:cs typeface="Times New Roman"/>
                        </a:rPr>
                        <a:t>  соответствующие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естественнонаучные</a:t>
                      </a:r>
                      <a:r>
                        <a:rPr lang="ru-RU" sz="120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знания</a:t>
                      </a:r>
                      <a:r>
                        <a:rPr lang="ru-RU" sz="1200" baseline="0" dirty="0">
                          <a:latin typeface="Times New Roman"/>
                          <a:cs typeface="Times New Roman"/>
                        </a:rPr>
                        <a:t> для объяснения явлений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 ;</a:t>
                      </a:r>
                    </a:p>
                    <a:p>
                      <a:pPr lvl="0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 распознавать,</a:t>
                      </a:r>
                      <a:r>
                        <a:rPr lang="ru-RU" sz="1200" baseline="0" dirty="0">
                          <a:latin typeface="Times New Roman"/>
                          <a:cs typeface="Times New Roman"/>
                        </a:rPr>
                        <a:t> использовать и создавать объяснительные модели и представления;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1200" baseline="0" dirty="0">
                          <a:latin typeface="Times New Roman"/>
                          <a:cs typeface="Times New Roman"/>
                        </a:rPr>
                        <a:t>- делать и  научно обосновывать прогнозы о протекании  процесса или явления;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 объяснять принцип действия технического устройства или технологии</a:t>
                      </a:r>
                    </a:p>
                  </a:txBody>
                  <a:tcPr marL="85358" marR="8535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емонстрировать</a:t>
                      </a:r>
                      <a:r>
                        <a:rPr lang="ru-RU" sz="12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передовое научное</a:t>
                      </a:r>
                      <a:r>
                        <a:rPr lang="ru-RU" sz="120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 мышление;</a:t>
                      </a:r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объяснять, на каких научных данных основана данная технология</a:t>
                      </a:r>
                      <a:r>
                        <a:rPr lang="ru-RU" sz="1200" baseline="0">
                          <a:solidFill>
                            <a:schemeClr val="tx1"/>
                          </a:solidFill>
                        </a:rPr>
                        <a:t> с научной точки зрения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Char char="-"/>
                        <a:defRPr/>
                      </a:pPr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 marL="85358" marR="85358"/>
                </a:tc>
              </a:tr>
              <a:tr h="1860102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Понимание</a:t>
                      </a:r>
                      <a:r>
                        <a:rPr lang="ru-RU" sz="1400" baseline="0">
                          <a:latin typeface="Times New Roman"/>
                          <a:cs typeface="Times New Roman"/>
                        </a:rPr>
                        <a:t> особенностей  естественнонаучного исследования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L="85358" marR="85358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 распознавать и формулировать цель данного исследования;</a:t>
                      </a:r>
                    </a:p>
                    <a:p>
                      <a:pPr lvl="0"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 предлагать или оценивать способ научного исследования</a:t>
                      </a:r>
                      <a:r>
                        <a:rPr lang="ru-RU" sz="1200" baseline="0" dirty="0">
                          <a:latin typeface="Times New Roman"/>
                          <a:cs typeface="Times New Roman"/>
                        </a:rPr>
                        <a:t> данного вопроса;</a:t>
                      </a:r>
                    </a:p>
                    <a:p>
                      <a:pPr lvl="0">
                        <a:defRPr/>
                      </a:pPr>
                      <a:r>
                        <a:rPr lang="ru-RU" sz="1200" baseline="0" dirty="0">
                          <a:latin typeface="Times New Roman"/>
                          <a:cs typeface="Times New Roman"/>
                        </a:rPr>
                        <a:t>- выдвигать объяснительные гипотезы и предлагать способы их проверки;</a:t>
                      </a:r>
                    </a:p>
                    <a:p>
                      <a:pPr lvl="0">
                        <a:defRPr/>
                      </a:pPr>
                      <a:r>
                        <a:rPr lang="ru-RU" sz="1200" baseline="0" dirty="0">
                          <a:latin typeface="Times New Roman"/>
                          <a:cs typeface="Times New Roman"/>
                        </a:rPr>
                        <a:t>- описывать и оценивать способы, которые используют учёные, чтобы обеспечить надёжность данных и достоверность объяснений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85358" marR="8535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Формулировать</a:t>
                      </a:r>
                      <a:r>
                        <a:rPr lang="ru-RU" sz="1200" baseline="0">
                          <a:solidFill>
                            <a:schemeClr val="tx1"/>
                          </a:solidFill>
                        </a:rPr>
                        <a:t> цель данного исследования;</a:t>
                      </a:r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ru-RU" altLang="en-US" sz="1200" baseline="0">
                          <a:solidFill>
                            <a:schemeClr val="tx1"/>
                          </a:solidFill>
                        </a:rPr>
                        <a:t>описывать этапы своего исследования</a:t>
                      </a:r>
                      <a:r>
                        <a:rPr lang="en-US" altLang="ru-RU" sz="1200" baseline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r>
                        <a:rPr lang="ru-RU" altLang="en-US" sz="1200" baseline="0">
                          <a:solidFill>
                            <a:schemeClr val="tx1"/>
                          </a:solidFill>
                        </a:rPr>
                        <a:t>выбирать значимые для ребенка и общества исследования</a:t>
                      </a:r>
                      <a:r>
                        <a:rPr lang="en-US" altLang="ru-RU" sz="1200" baseline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endParaRPr lang="en-US" altLang="ru-RU" sz="1200" baseline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endParaRPr lang="en-US" altLang="ru-RU" sz="1200" baseline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 marL="85358" marR="85358"/>
                </a:tc>
              </a:tr>
              <a:tr h="1860102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Интерпретация данных и использование научных доказательств</a:t>
                      </a:r>
                    </a:p>
                  </a:txBody>
                  <a:tcPr marL="85358" marR="85358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- анализировать,</a:t>
                      </a:r>
                      <a:r>
                        <a:rPr lang="ru-RU" sz="1200" baseline="0">
                          <a:latin typeface="Times New Roman"/>
                          <a:cs typeface="Times New Roman"/>
                        </a:rPr>
                        <a:t> интерпретировать данные, делать соответствующие выводы;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1200" baseline="0">
                          <a:latin typeface="Times New Roman"/>
                          <a:cs typeface="Times New Roman"/>
                        </a:rPr>
                        <a:t>- преобразовать одну форму представления данных в другую;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1200" baseline="0">
                          <a:latin typeface="Times New Roman"/>
                          <a:cs typeface="Times New Roman"/>
                        </a:rPr>
                        <a:t>- распознавать допущения, доказательства и рассуждения в научных текстах;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1200" baseline="0">
                          <a:latin typeface="Times New Roman"/>
                          <a:cs typeface="Times New Roman"/>
                        </a:rPr>
                        <a:t>- оценивать с научной точки зрения аргументу и доказательства из различных источников</a:t>
                      </a:r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85358" marR="85358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Char char="-"/>
                        <a:defRPr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представлять итоги полученной в ходе опытов информации в виде диаграмм, графиков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Char char="-"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оценивать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с научной точки зрения явления, которые окружают нас, сообщения в СМИ</a:t>
                      </a:r>
                    </a:p>
                    <a:p>
                      <a:pPr marL="285750" indent="-285750">
                        <a:buFontTx/>
                        <a:buChar char="-"/>
                        <a:defRPr/>
                      </a:pP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5358" marR="85358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450376"/>
            <a:ext cx="3868340" cy="873457"/>
          </a:xfrm>
        </p:spPr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ВЗ «Биология и здоровье»- 10-11 классы</a:t>
            </a:r>
            <a:endParaRPr lang="ru-RU" dirty="0"/>
          </a:p>
        </p:txBody>
      </p:sp>
      <p:pic>
        <p:nvPicPr>
          <p:cNvPr id="5122" name="Picture 2" descr="C:\Users\User\Desktop\на 14.03.22- междунар конф сел школ 2\естест науч грамотность\фото к 14.03.22\IMG_20211207_11475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706967" y="1897039"/>
            <a:ext cx="3197976" cy="426532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409433"/>
            <a:ext cx="3887391" cy="81886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 “Занимательная биология”-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73" y="1910686"/>
            <a:ext cx="4162670" cy="431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Опыты: « Определение процента всхожести семян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 Влияние условий проращивания картофеля на урожайность»</a:t>
            </a:r>
          </a:p>
        </p:txBody>
      </p:sp>
      <p:pic>
        <p:nvPicPr>
          <p:cNvPr id="4099" name="Picture 3" descr="C:\Users\User\Desktop\ТОЧКА РОСТА\опыты\20220131_114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5" y="1787857"/>
            <a:ext cx="3886200" cy="21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87" y="4107976"/>
            <a:ext cx="3388175" cy="220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3944203"/>
            <a:ext cx="4148920" cy="248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6" y="1703327"/>
            <a:ext cx="3835177" cy="224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урочной и внеурочной деятельности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593" y="1520373"/>
            <a:ext cx="7886700" cy="46347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Интеграция способствует установлению смысловых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связей и формированию представления о школьной программе как системе взаимосвязанных предметов , одновременно помогая классифицировать спонтанно полученную информацию по различным областям знаний.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Читательская грамотность          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0" y="3302758"/>
            <a:ext cx="3927515" cy="28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59" y="3302758"/>
            <a:ext cx="432387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044" y="278440"/>
            <a:ext cx="4612943" cy="291465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Школа-центр образования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естественнонаучной  и технологической направленности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«Точка роста».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грамотность.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общего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дополнительного образования</a:t>
            </a:r>
            <a:r>
              <a:rPr lang="ru-RU" sz="2200" b="1" dirty="0" smtClean="0"/>
              <a:t> </a:t>
            </a:r>
            <a:endParaRPr lang="ru-RU" sz="2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385948"/>
              </p:ext>
            </p:extLst>
          </p:nvPr>
        </p:nvGraphicFramePr>
        <p:xfrm>
          <a:off x="628650" y="3289109"/>
          <a:ext cx="78867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166958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Дополнительное образование</a:t>
                      </a:r>
                      <a:endParaRPr lang="ru-RU" dirty="0"/>
                    </a:p>
                  </a:txBody>
                  <a:tcPr/>
                </a:tc>
              </a:tr>
              <a:tr h="2881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Построение научно-рациональной картины мира и способов формирования нормативно-целесообразной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Раскрытие ценностно- смысловых компонентов этого мира и развитие самодеятельности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5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Усвоение предметных знаний и способов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их употребления. Освоение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общеучебных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умений и навыков, как универсальных способов деятельности и познания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Раскрытие личных интересов и склонностей, где учебные предметы всего лишь одно из средств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9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Освоение возрастного нормативного пространства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Построение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пространства для саморазвития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58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Социализация детей, формирование социально-адаптированной личности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Индивидуализация, «выращивание» свободной, самобытной личности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User\Desktop\на 14.03.22- междунар конф сел школ 2\естест науч грамотность\фото к 14.03.22\IMG_20211115_122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5" y="27844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751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Читательские компетентности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742274"/>
              </p:ext>
            </p:extLst>
          </p:nvPr>
        </p:nvGraphicFramePr>
        <p:xfrm>
          <a:off x="163773" y="1130300"/>
          <a:ext cx="8980226" cy="629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379"/>
                <a:gridCol w="4217158"/>
                <a:gridCol w="3111689"/>
              </a:tblGrid>
              <a:tr h="621581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Компетентности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Дополнительное образование</a:t>
                      </a:r>
                      <a:endParaRPr lang="ru-RU" dirty="0"/>
                    </a:p>
                  </a:txBody>
                  <a:tcPr/>
                </a:tc>
              </a:tr>
              <a:tr h="9767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1.Нахождение</a:t>
                      </a:r>
                      <a:r>
                        <a:rPr lang="ru-RU" sz="1400" baseline="0" dirty="0" smtClean="0"/>
                        <a:t> и извлечение информации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1.1.Определять место , где содержится искомая информация</a:t>
                      </a:r>
                    </a:p>
                    <a:p>
                      <a:r>
                        <a:rPr lang="ru-RU" sz="1200" dirty="0" smtClean="0"/>
                        <a:t>1.2.Уточнять поисковый опрос</a:t>
                      </a:r>
                    </a:p>
                    <a:p>
                      <a:r>
                        <a:rPr lang="ru-RU" sz="1200" dirty="0" smtClean="0"/>
                        <a:t>1.3.Находить и извлекать одну или несколько  единиц</a:t>
                      </a:r>
                      <a:r>
                        <a:rPr lang="ru-RU" sz="1200" baseline="0" dirty="0" smtClean="0"/>
                        <a:t> информации</a:t>
                      </a:r>
                    </a:p>
                    <a:p>
                      <a:r>
                        <a:rPr lang="ru-RU" sz="1200" baseline="0" dirty="0" smtClean="0"/>
                        <a:t>1.4.определять наличие/отсутствие информации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1.Соединить в точной последовательности множество единиц информации из различных частей смешанного текста </a:t>
                      </a:r>
                      <a:r>
                        <a:rPr lang="ru-RU" sz="1100" smtClean="0"/>
                        <a:t>незнакомого </a:t>
                      </a:r>
                      <a:r>
                        <a:rPr lang="ru-RU" sz="1100" smtClean="0"/>
                        <a:t>содержания</a:t>
                      </a:r>
                      <a:endParaRPr lang="ru-RU" sz="1100" dirty="0"/>
                    </a:p>
                  </a:txBody>
                  <a:tcPr/>
                </a:tc>
              </a:tr>
              <a:tr h="14513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2.Интеграция и интерпретация текста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2.1.Понимать </a:t>
                      </a:r>
                      <a:r>
                        <a:rPr lang="ru-RU" sz="1100" dirty="0" err="1" smtClean="0"/>
                        <a:t>фактологическую</a:t>
                      </a:r>
                      <a:r>
                        <a:rPr lang="ru-RU" sz="1100" dirty="0" smtClean="0"/>
                        <a:t> информацию</a:t>
                      </a:r>
                    </a:p>
                    <a:p>
                      <a:r>
                        <a:rPr lang="ru-RU" sz="1100" dirty="0" smtClean="0"/>
                        <a:t>2.2. Понимать смысловую структуру текста</a:t>
                      </a:r>
                    </a:p>
                    <a:p>
                      <a:r>
                        <a:rPr lang="ru-RU" sz="1100" dirty="0" smtClean="0"/>
                        <a:t>2.3.Понимать значение неизвестного слова или выражения на основе контекста</a:t>
                      </a:r>
                    </a:p>
                    <a:p>
                      <a:r>
                        <a:rPr lang="ru-RU" sz="1100" dirty="0" smtClean="0"/>
                        <a:t>2.4.Устанавливать скрытые связи между </a:t>
                      </a:r>
                    </a:p>
                    <a:p>
                      <a:r>
                        <a:rPr lang="ru-RU" sz="1100" dirty="0" smtClean="0"/>
                        <a:t>2.5 Понимать</a:t>
                      </a:r>
                      <a:r>
                        <a:rPr lang="ru-RU" sz="1100" baseline="0" dirty="0" smtClean="0"/>
                        <a:t> графическую информацию </a:t>
                      </a:r>
                    </a:p>
                    <a:p>
                      <a:r>
                        <a:rPr lang="ru-RU" sz="1100" baseline="0" dirty="0" smtClean="0"/>
                        <a:t>2.6 Соотносить визуальное изображение с вербальным текстом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2.1.Строить многочисленные</a:t>
                      </a:r>
                      <a:r>
                        <a:rPr lang="ru-RU" sz="1100" baseline="0" dirty="0" smtClean="0"/>
                        <a:t> умозаключения</a:t>
                      </a:r>
                    </a:p>
                    <a:p>
                      <a:r>
                        <a:rPr lang="ru-RU" sz="1100" dirty="0" smtClean="0"/>
                        <a:t>2.2. Сравнивать и противопоставлять ,демонстрируя полноту, точность и детальность понимания всего текста и его</a:t>
                      </a:r>
                      <a:r>
                        <a:rPr lang="ru-RU" sz="1100" baseline="0" dirty="0" smtClean="0"/>
                        <a:t> отдельных частей</a:t>
                      </a:r>
                    </a:p>
                    <a:p>
                      <a:r>
                        <a:rPr lang="ru-RU" sz="1100" baseline="0" dirty="0" smtClean="0"/>
                        <a:t>2.3. Интегрировать информацию из нескольких текстов</a:t>
                      </a:r>
                    </a:p>
                    <a:p>
                      <a:r>
                        <a:rPr lang="ru-RU" sz="1100" baseline="0" dirty="0" smtClean="0"/>
                        <a:t>2.4.Иметь дело с незнакомыми абстрактным и противоречивым содержанием</a:t>
                      </a:r>
                      <a:endParaRPr lang="ru-RU" sz="1100" dirty="0"/>
                    </a:p>
                  </a:txBody>
                  <a:tcPr/>
                </a:tc>
              </a:tr>
              <a:tr h="17365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3.Осмысление и оценка текста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3.1.Оценивать содержание текста и его элементов</a:t>
                      </a:r>
                    </a:p>
                    <a:p>
                      <a:r>
                        <a:rPr lang="ru-RU" sz="1100" dirty="0" smtClean="0"/>
                        <a:t>3.2.Понимать коммуникативное намерение автора, назначение текста</a:t>
                      </a:r>
                    </a:p>
                    <a:p>
                      <a:r>
                        <a:rPr lang="ru-RU" sz="1100" dirty="0" smtClean="0"/>
                        <a:t>3.3.Определять адресат текста</a:t>
                      </a:r>
                    </a:p>
                    <a:p>
                      <a:r>
                        <a:rPr lang="ru-RU" sz="1100" dirty="0" smtClean="0"/>
                        <a:t>3.4.Оценивать форму текста</a:t>
                      </a:r>
                    </a:p>
                    <a:p>
                      <a:r>
                        <a:rPr lang="ru-RU" sz="1100" dirty="0" smtClean="0"/>
                        <a:t>3.5. Понимать значение структурной единицы текста</a:t>
                      </a:r>
                    </a:p>
                    <a:p>
                      <a:r>
                        <a:rPr lang="ru-RU" sz="1100" dirty="0" smtClean="0"/>
                        <a:t>3.6. Оценивать полноту, достоверность информации</a:t>
                      </a:r>
                    </a:p>
                    <a:p>
                      <a:r>
                        <a:rPr lang="ru-RU" sz="1100" dirty="0" smtClean="0"/>
                        <a:t>3.7.</a:t>
                      </a:r>
                      <a:r>
                        <a:rPr lang="ru-RU" sz="1100" baseline="0" dirty="0" smtClean="0"/>
                        <a:t> Оценивать объективность, надежность источника информации</a:t>
                      </a:r>
                    </a:p>
                    <a:p>
                      <a:r>
                        <a:rPr lang="ru-RU" sz="1100" baseline="0" dirty="0" smtClean="0"/>
                        <a:t>3.8. Обнаруживать противоречия, содержащиеся в одном или нескольких текстах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3.1.Высказывать предположения на основе текста</a:t>
                      </a:r>
                    </a:p>
                    <a:p>
                      <a:r>
                        <a:rPr lang="ru-RU" sz="1100" dirty="0" smtClean="0"/>
                        <a:t>3.2.критически оценивать сложный текст на незнакомую тему. При этом демонстрировать тонкое понимание связи текста и </a:t>
                      </a:r>
                      <a:r>
                        <a:rPr lang="ru-RU" sz="1100" dirty="0" err="1" smtClean="0"/>
                        <a:t>внетекстового</a:t>
                      </a:r>
                      <a:r>
                        <a:rPr lang="ru-RU" sz="1100" dirty="0" smtClean="0"/>
                        <a:t> знания</a:t>
                      </a:r>
                    </a:p>
                    <a:p>
                      <a:r>
                        <a:rPr lang="ru-RU" sz="1100" dirty="0" smtClean="0"/>
                        <a:t>3.3.Строить оценку одновременно по нескольким основаниям или нескольких точек зрения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1228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4.Использование информации из текста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4.1. Использовать информацию из текста для решения практической задачи</a:t>
                      </a:r>
                    </a:p>
                    <a:p>
                      <a:r>
                        <a:rPr lang="ru-RU" sz="1100" dirty="0" smtClean="0"/>
                        <a:t>4.2.Формулировать на основе полученной информации собственную гипотезу</a:t>
                      </a:r>
                    </a:p>
                    <a:p>
                      <a:r>
                        <a:rPr lang="ru-RU" sz="1100" dirty="0" smtClean="0"/>
                        <a:t>4.3.Прогнозировать события, течение процесса, результаты эксперимента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4.1. Использовать</a:t>
                      </a:r>
                      <a:r>
                        <a:rPr lang="ru-RU" sz="1100" baseline="0" dirty="0" smtClean="0"/>
                        <a:t> информацию из текста для решения практической задачи</a:t>
                      </a:r>
                    </a:p>
                    <a:p>
                      <a:r>
                        <a:rPr lang="ru-RU" sz="1100" baseline="0" dirty="0" smtClean="0"/>
                        <a:t>4.2.Формулировать на основе полученной информации собственную гипотезу</a:t>
                      </a:r>
                    </a:p>
                    <a:p>
                      <a:r>
                        <a:rPr lang="ru-RU" sz="1100" baseline="0" dirty="0" smtClean="0"/>
                        <a:t>4.3.Прогнозировать события, течение процесса, результаты эксперимента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диск D\Антонова Н.А. 2016\семинар 12 декабря\семинар 12 декабря\ФОТОГРАФИИ\Zs6FudO46v4.jpg"/>
          <p:cNvPicPr>
            <a:picLocks noChangeAspect="1" noChangeArrowheads="1"/>
          </p:cNvPicPr>
          <p:nvPr/>
        </p:nvPicPr>
        <p:blipFill>
          <a:blip r:embed="rId2" cstate="print"/>
          <a:srcRect t="4698"/>
          <a:stretch>
            <a:fillRect/>
          </a:stretch>
        </p:blipFill>
        <p:spPr bwMode="auto">
          <a:xfrm>
            <a:off x="467543" y="1422920"/>
            <a:ext cx="3448777" cy="4382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7814" y="446543"/>
            <a:ext cx="8130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книг   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учащихся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Викторины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прочитанным книгам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63" y="1273323"/>
            <a:ext cx="47244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2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138" y="204716"/>
            <a:ext cx="3868340" cy="1323833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Обзор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литературы о хлебе, проведение мастер-классов работниками культуры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2618" y="1487606"/>
            <a:ext cx="3104165" cy="256230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29150" y="232012"/>
            <a:ext cx="3887391" cy="996287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Открытая книга.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обсуждение повести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В.Катаева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«Сын полка»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0626" y="4203511"/>
            <a:ext cx="3205145" cy="2377149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52" y="3848669"/>
            <a:ext cx="3267075" cy="253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24" y="1269242"/>
            <a:ext cx="2493346" cy="293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3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204717"/>
            <a:ext cx="8598090" cy="128172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Литературная гостиная по произведению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В.Солоухина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«Каравай заварного хлеба»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41" y="1482669"/>
            <a:ext cx="4252020" cy="318901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3935567"/>
            <a:ext cx="3437530" cy="2578148"/>
          </a:xfrm>
        </p:spPr>
      </p:pic>
      <p:pic>
        <p:nvPicPr>
          <p:cNvPr id="3074" name="Picture 2" descr="E:\семинар 20\фото с семинара\Новая папка\литературная гостиная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18" y="4308957"/>
            <a:ext cx="3356566" cy="228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1486442"/>
            <a:ext cx="3261815" cy="244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3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204716"/>
            <a:ext cx="8338782" cy="110546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Математическая и финансовая грамотность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19518"/>
              </p:ext>
            </p:extLst>
          </p:nvPr>
        </p:nvGraphicFramePr>
        <p:xfrm>
          <a:off x="327546" y="1378424"/>
          <a:ext cx="8461611" cy="276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537"/>
                <a:gridCol w="2820537"/>
                <a:gridCol w="2820537"/>
              </a:tblGrid>
              <a:tr h="4913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Предметные области финансовой и математической грамотности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Компетенции финансовой и математической грамотности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образование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Дополнительное образование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987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Доходы и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-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задания, связанные с числами и отношениями между ними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93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Понимать, что такое личный доход и знать пути его повышения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Знать общий доход семьи и его источники, понимать пути повышения дохода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Уметь различать регулярные и нерегулярные источники дохода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Уметь контролировать спонтанные покупки, не выходить за рамки бюджета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9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Осознавать разницу между базовыми потребностями и желаниями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Брать ответственность за финансовые решения, осознавать последствия этих решений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3906671"/>
            <a:ext cx="3780430" cy="2835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5" y="4299740"/>
            <a:ext cx="4312694" cy="24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66100"/>
              </p:ext>
            </p:extLst>
          </p:nvPr>
        </p:nvGraphicFramePr>
        <p:xfrm>
          <a:off x="300252" y="223293"/>
          <a:ext cx="8598087" cy="244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029"/>
                <a:gridCol w="2866029"/>
                <a:gridCol w="2866029"/>
              </a:tblGrid>
              <a:tr h="5651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Предметные области финансовой и математической грамотности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Компетенции финансовой и математической грамотности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образование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Дополнительное образование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1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Финансовое планирование и бюджет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Понимать необходимость вести учёт доходов и расходов и уметь вести их запись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Иметь общее представление о налогах, уметь составлять личный бюджет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Осознавать необходимость учёта и планирования своих доходов и расходов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Осознавать разницу между потребностями и желаниями и соизмерять финансовые возможности и потребности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986733"/>
            <a:ext cx="4817660" cy="3536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60" y="2986732"/>
            <a:ext cx="4079720" cy="35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38327"/>
              </p:ext>
            </p:extLst>
          </p:nvPr>
        </p:nvGraphicFramePr>
        <p:xfrm>
          <a:off x="313899" y="277884"/>
          <a:ext cx="8488908" cy="368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636"/>
                <a:gridCol w="2829636"/>
                <a:gridCol w="2829636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Предметные области финансовой и математической грамотности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Компетенции финансовой и математической грамотности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образование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Дополнительное образование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экономика и финансовая арифметика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Изменение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зависимости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задания, связанные с числами и отношениями между ними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Неопределённость и данные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задания на вероятностные и статистические явления и зависимости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Уметь различать типы денег (наличные, чеки, пластиковые карты и т.д.) и считать наличные деньги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Знать экономическую обстановку в стране, понимать её влияние на личное благосостояние и осознавать ответственность за собственные финансовые решения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Уметь различать российские деньги и иностранную валюту и переводить стоимость валюты с помощью курсов валют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Понимать, что такое инфляция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Знать, что процентные ставки и обменные курсы могут изменяться во времени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Уметь считать простые и сложные проценты в приложении к сбережениям и кредитам, быть способным проверять выписки с банковского счёта, счёта за коммунальные услуги и др.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3" y="3530369"/>
            <a:ext cx="3402263" cy="31638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59" y="3980976"/>
            <a:ext cx="4599296" cy="25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делово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921</Words>
  <Application>Microsoft Office PowerPoint</Application>
  <PresentationFormat>Экран (4:3)</PresentationFormat>
  <Paragraphs>142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1делово1</vt:lpstr>
      <vt:lpstr> </vt:lpstr>
      <vt:lpstr>Школа-центр образования  естественнонаучной  и технологической направленности  «Точка роста».  Функциональная грамотность.  Интеграция общего  и дополнительного образования </vt:lpstr>
      <vt:lpstr>Читательская грамотность Читательские компетентности</vt:lpstr>
      <vt:lpstr>Презентация PowerPoint</vt:lpstr>
      <vt:lpstr>Презентация PowerPoint</vt:lpstr>
      <vt:lpstr>Литературная гостиная по произведению В.Солоухина «Каравай заварного хлеба»</vt:lpstr>
      <vt:lpstr>Математическая и финансовая грамотность</vt:lpstr>
      <vt:lpstr>Презентация PowerPoint</vt:lpstr>
      <vt:lpstr>Презентация PowerPoint</vt:lpstr>
      <vt:lpstr>Естественнонаучная грамотность Естественнонаучные компетентности</vt:lpstr>
      <vt:lpstr>Презентация PowerPoint</vt:lpstr>
      <vt:lpstr>Опыты: « Определение процента всхожести семян», « Влияние условий проращивания картофеля на урожайность»</vt:lpstr>
      <vt:lpstr>Интеграция урочной и внеурочной деятельности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User</cp:lastModifiedBy>
  <cp:revision>148</cp:revision>
  <dcterms:created xsi:type="dcterms:W3CDTF">2019-07-28T09:59:28Z</dcterms:created>
  <dcterms:modified xsi:type="dcterms:W3CDTF">2022-03-16T07:38:48Z</dcterms:modified>
  <cp:version>0906.0100.01</cp:version>
</cp:coreProperties>
</file>