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  <p:sldMasterId id="2147483677" r:id="rId2"/>
  </p:sldMasterIdLst>
  <p:notesMasterIdLst>
    <p:notesMasterId r:id="rId14"/>
  </p:notesMasterIdLst>
  <p:sldIdLst>
    <p:sldId id="256" r:id="rId3"/>
    <p:sldId id="268" r:id="rId4"/>
    <p:sldId id="261" r:id="rId5"/>
    <p:sldId id="262" r:id="rId6"/>
    <p:sldId id="270" r:id="rId7"/>
    <p:sldId id="271" r:id="rId8"/>
    <p:sldId id="272" r:id="rId9"/>
    <p:sldId id="273" r:id="rId10"/>
    <p:sldId id="274" r:id="rId11"/>
    <p:sldId id="269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2906"/>
    <p:restoredTop sz="94973"/>
  </p:normalViewPr>
  <p:slideViewPr>
    <p:cSldViewPr>
      <p:cViewPr>
        <p:scale>
          <a:sx n="80" d="100"/>
          <a:sy n="80" d="100"/>
        </p:scale>
        <p:origin x="-852" y="-108"/>
      </p:cViewPr>
      <p:guideLst>
        <p:guide orient="horz" pos="215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endParaRPr lang="ru-RU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B6EA6E38-82B1-47BB-A812-313B295FEFF2}" type="datetime1">
              <a:rPr lang="en-US"/>
              <a:pPr lvl="0">
                <a:defRPr/>
              </a:pPr>
              <a:t>11/16/2021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  <a:p>
            <a:pPr lvl="3">
              <a:defRPr/>
            </a:pPr>
            <a:r>
              <a:rPr lang="en-US"/>
              <a:t>Fourth level</a:t>
            </a:r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endParaRPr lang="ru-RU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61089E94-532B-494D-AD7A-712B16D9F5AA}" type="slidenum">
              <a:rPr lang="en-US"/>
              <a:pPr lvl="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3065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ru-RU" alt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61089E94-532B-494D-AD7A-712B16D9F5AA}" type="slidenum">
              <a:rPr lang="en-US"/>
              <a:pPr lvl="0"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ru-RU" alt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61089E94-532B-494D-AD7A-712B16D9F5AA}" type="slidenum">
              <a:rPr lang="en-US"/>
              <a:pPr lvl="0"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11/16/2021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11/16/2021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11/16/2021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11/16/2021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11/16/2021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11/16/2021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11/16/2021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11/16/2021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11/16/2021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3545F7-77F9-4401-AA0E-BF14C26D8903}" type="datetimeFigureOut">
              <a:rPr lang="en-US" smtClean="0"/>
              <a:pPr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B7A0F-5B99-4F35-9BDD-321CD3C098FF}" type="datetimeFigureOut">
              <a:rPr lang="en-US" smtClean="0"/>
              <a:pPr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072738" y="1397000"/>
            <a:ext cx="7010400" cy="4165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60000"/>
              </a:lnSpc>
            </a:pPr>
            <a:endParaRPr lang="en-US" sz="1400" dirty="0" smtClean="0">
              <a:solidFill>
                <a:schemeClr val="bg1"/>
              </a:solidFill>
              <a:latin typeface="Arial" charset="0"/>
              <a:ea typeface="굴림" pitchFamily="34" charset="-127"/>
            </a:endParaRPr>
          </a:p>
        </p:txBody>
      </p:sp>
      <p:sp>
        <p:nvSpPr>
          <p:cNvPr id="5" name="AutoShape 68"/>
          <p:cNvSpPr>
            <a:spLocks noChangeArrowheads="1"/>
          </p:cNvSpPr>
          <p:nvPr/>
        </p:nvSpPr>
        <p:spPr bwMode="gray">
          <a:xfrm>
            <a:off x="1072738" y="762000"/>
            <a:ext cx="6696075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latinLnBrk="1">
              <a:defRPr/>
            </a:pPr>
            <a:r>
              <a:rPr kumimoji="1" lang="ru-RU" altLang="ko-KR" sz="2800" b="1" dirty="0" smtClean="0">
                <a:solidFill>
                  <a:schemeClr val="bg2"/>
                </a:solidFill>
                <a:ea typeface="굴림" pitchFamily="34" charset="-127"/>
              </a:rPr>
              <a:t>МОУ Воскресенская СОШ</a:t>
            </a:r>
            <a:endParaRPr kumimoji="1" lang="en-US" altLang="ko-KR" sz="2800" b="1" dirty="0">
              <a:solidFill>
                <a:schemeClr val="bg2"/>
              </a:solidFill>
              <a:ea typeface="굴림" pitchFamily="34" charset="-127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38200" y="2819400"/>
            <a:ext cx="80772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2"/>
                </a:solidFill>
              </a:rPr>
              <a:t>Отчет по инновационной деятельности в МОУ Воскресенская СОШ за 2021 год</a:t>
            </a:r>
          </a:p>
          <a:p>
            <a:endParaRPr lang="ru-RU" sz="3200" b="1" dirty="0">
              <a:solidFill>
                <a:schemeClr val="bg2"/>
              </a:solidFill>
            </a:endParaRPr>
          </a:p>
          <a:p>
            <a:pPr algn="ctr"/>
            <a:r>
              <a:rPr lang="ru-RU" sz="3200" b="1" dirty="0" smtClean="0">
                <a:solidFill>
                  <a:schemeClr val="bg2"/>
                </a:solidFill>
              </a:rPr>
              <a:t>16.11.2021</a:t>
            </a:r>
          </a:p>
          <a:p>
            <a:endParaRPr lang="ru-RU" sz="3200" b="1" dirty="0">
              <a:solidFill>
                <a:schemeClr val="bg2"/>
              </a:solidFill>
            </a:endParaRPr>
          </a:p>
          <a:p>
            <a:endParaRPr lang="ru-RU" sz="3200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bg2"/>
                </a:solidFill>
              </a:rPr>
              <a:t>ЗАДАЧИ на  2022 год</a:t>
            </a:r>
            <a:endParaRPr lang="ru-RU" sz="3200" b="1" dirty="0">
              <a:solidFill>
                <a:schemeClr val="bg2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1600" b="1" dirty="0">
                <a:solidFill>
                  <a:schemeClr val="bg2"/>
                </a:solidFill>
              </a:rPr>
              <a:t> </a:t>
            </a:r>
            <a:endParaRPr lang="ru-RU" sz="1600" dirty="0">
              <a:solidFill>
                <a:schemeClr val="bg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5998" y="2096852"/>
            <a:ext cx="6474298" cy="6634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  <a:defRPr/>
            </a:pPr>
            <a:endParaRPr lang="en-US" sz="1900" b="1" dirty="0">
              <a:solidFill>
                <a:schemeClr val="bg2"/>
              </a:solidFill>
            </a:endParaRPr>
          </a:p>
          <a:p>
            <a:pPr marL="285750" indent="-285750">
              <a:buFont typeface="Arial"/>
              <a:buChar char="•"/>
              <a:defRPr/>
            </a:pPr>
            <a:endParaRPr lang="en-US" sz="1900" b="1" dirty="0">
              <a:solidFill>
                <a:schemeClr val="bg2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8751482"/>
              </p:ext>
            </p:extLst>
          </p:nvPr>
        </p:nvGraphicFramePr>
        <p:xfrm>
          <a:off x="359532" y="1124744"/>
          <a:ext cx="8676963" cy="58062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69454"/>
                <a:gridCol w="3146970"/>
                <a:gridCol w="1656184"/>
                <a:gridCol w="792088"/>
                <a:gridCol w="2412267"/>
              </a:tblGrid>
              <a:tr h="283428">
                <a:tc>
                  <a:txBody>
                    <a:bodyPr/>
                    <a:lstStyle/>
                    <a:p>
                      <a:pPr>
                        <a:lnSpc>
                          <a:spcPts val="1050"/>
                        </a:lnSpc>
                        <a:spcAft>
                          <a:spcPts val="300"/>
                        </a:spcAft>
                      </a:pPr>
                      <a:r>
                        <a:rPr lang="ru-RU" sz="1100" spc="10" dirty="0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bg2"/>
                        </a:solidFill>
                        <a:effectLst/>
                      </a:endParaRPr>
                    </a:p>
                    <a:p>
                      <a:pPr>
                        <a:lnSpc>
                          <a:spcPts val="1050"/>
                        </a:lnSpc>
                        <a:spcAft>
                          <a:spcPts val="300"/>
                        </a:spcAft>
                      </a:pPr>
                      <a:r>
                        <a:rPr lang="ru-RU" sz="1100" spc="10" dirty="0">
                          <a:solidFill>
                            <a:schemeClr val="bg2"/>
                          </a:solidFill>
                          <a:effectLst/>
                        </a:rPr>
                        <a:t>№п/п</a:t>
                      </a:r>
                      <a:endParaRPr lang="ru-RU" sz="11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3392" marR="233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</a:rPr>
                        <a:t>Содержание работы</a:t>
                      </a:r>
                      <a:endParaRPr lang="ru-RU" sz="11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3392" marR="233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600"/>
                        </a:spcAft>
                      </a:pP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</a:rPr>
                        <a:t>Ответственные</a:t>
                      </a:r>
                    </a:p>
                    <a:p>
                      <a:pPr>
                        <a:lnSpc>
                          <a:spcPct val="106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</a:rPr>
                        <a:t>исполнители</a:t>
                      </a:r>
                      <a:endParaRPr lang="ru-RU" sz="11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3392" marR="233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300"/>
                        </a:spcAft>
                      </a:pP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</a:rPr>
                        <a:t>сроки</a:t>
                      </a:r>
                      <a:endParaRPr lang="ru-RU" sz="11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3392" marR="233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300"/>
                        </a:spcAft>
                      </a:pPr>
                      <a:r>
                        <a:rPr lang="ru-RU" sz="1100">
                          <a:solidFill>
                            <a:schemeClr val="bg2"/>
                          </a:solidFill>
                          <a:effectLst/>
                        </a:rPr>
                        <a:t>Прогнозируемые</a:t>
                      </a:r>
                    </a:p>
                    <a:p>
                      <a:pPr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/>
                          </a:solidFill>
                          <a:effectLst/>
                        </a:rPr>
                        <a:t>результаты</a:t>
                      </a:r>
                      <a:endParaRPr lang="ru-RU" sz="110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3392" marR="23392" marT="0" marB="0"/>
                </a:tc>
              </a:tr>
              <a:tr h="308595">
                <a:tc>
                  <a:txBody>
                    <a:bodyPr/>
                    <a:lstStyle/>
                    <a:p>
                      <a:pPr marL="21590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1100" spc="10">
                          <a:solidFill>
                            <a:schemeClr val="bg2"/>
                          </a:solidFill>
                          <a:effectLst/>
                        </a:rPr>
                        <a:t>1</a:t>
                      </a:r>
                      <a:endParaRPr lang="ru-RU" sz="110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3392" marR="233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</a:rPr>
                        <a:t>Игра- </a:t>
                      </a:r>
                      <a:r>
                        <a:rPr lang="ru-RU" sz="1100" dirty="0" err="1">
                          <a:solidFill>
                            <a:schemeClr val="bg2"/>
                          </a:solidFill>
                          <a:effectLst/>
                        </a:rPr>
                        <a:t>квест</a:t>
                      </a: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</a:rPr>
                        <a:t> по основам финансовой грамотности «Деньги и кошелёк» 5-9 классы</a:t>
                      </a:r>
                      <a:endParaRPr lang="ru-RU" sz="11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3392" marR="233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</a:rPr>
                        <a:t>Классные руководители 5-9 классов</a:t>
                      </a:r>
                      <a:endParaRPr lang="ru-RU" sz="11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3392" marR="233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300"/>
                        </a:spcAft>
                      </a:pP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</a:rPr>
                        <a:t>январь</a:t>
                      </a:r>
                      <a:endParaRPr lang="ru-RU" sz="11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3392" marR="233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</a:rPr>
                        <a:t>Активное участие учащихся, проявление заинтересованности</a:t>
                      </a:r>
                      <a:endParaRPr lang="ru-RU" sz="11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3392" marR="23392" marT="0" marB="0"/>
                </a:tc>
              </a:tr>
              <a:tr h="424513">
                <a:tc>
                  <a:txBody>
                    <a:bodyPr/>
                    <a:lstStyle/>
                    <a:p>
                      <a:pPr marL="21590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1100" spc="10">
                          <a:solidFill>
                            <a:schemeClr val="bg2"/>
                          </a:solidFill>
                          <a:effectLst/>
                        </a:rPr>
                        <a:t>2.</a:t>
                      </a:r>
                      <a:endParaRPr lang="ru-RU" sz="110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3392" marR="233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</a:rPr>
                        <a:t>Интеллектуальные соревнования «Юный финансист» 1-4 класс.</a:t>
                      </a:r>
                    </a:p>
                    <a:p>
                      <a:pPr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</a:rPr>
                        <a:t>Просмотр мультипликационных фильмов по финансовой грамотности.</a:t>
                      </a:r>
                      <a:endParaRPr lang="ru-RU" sz="11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3392" marR="233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</a:rPr>
                        <a:t>Классные руководители 1-4  классов</a:t>
                      </a:r>
                      <a:endParaRPr lang="ru-RU" sz="11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3392" marR="233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300"/>
                        </a:spcAft>
                      </a:pP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</a:rPr>
                        <a:t>февраль</a:t>
                      </a:r>
                      <a:endParaRPr lang="ru-RU" sz="11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3392" marR="233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</a:rPr>
                        <a:t>Активное участие учащихся</a:t>
                      </a:r>
                      <a:endParaRPr lang="ru-RU" sz="11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3392" marR="23392" marT="0" marB="0"/>
                </a:tc>
              </a:tr>
              <a:tr h="732069">
                <a:tc>
                  <a:txBody>
                    <a:bodyPr/>
                    <a:lstStyle/>
                    <a:p>
                      <a:pPr marL="165100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1100" spc="10">
                          <a:solidFill>
                            <a:schemeClr val="bg2"/>
                          </a:solidFill>
                          <a:effectLst/>
                        </a:rPr>
                        <a:t>3.</a:t>
                      </a:r>
                      <a:endParaRPr lang="ru-RU" sz="110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3392" marR="23392" marT="0" marB="0"/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ts val="134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</a:rPr>
                        <a:t>Деловая игра по </a:t>
                      </a:r>
                      <a:r>
                        <a:rPr lang="ru-RU" sz="1100" dirty="0" smtClean="0">
                          <a:solidFill>
                            <a:schemeClr val="bg2"/>
                          </a:solidFill>
                          <a:effectLst/>
                        </a:rPr>
                        <a:t>предпринимательству </a:t>
                      </a: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</a:rPr>
                        <a:t>«Рынок и капитал»</a:t>
                      </a:r>
                    </a:p>
                    <a:p>
                      <a:pPr marL="76200">
                        <a:lnSpc>
                          <a:spcPts val="134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</a:p>
                    <a:p>
                      <a:pPr marL="76200">
                        <a:lnSpc>
                          <a:spcPts val="134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</a:rPr>
                        <a:t>  </a:t>
                      </a:r>
                    </a:p>
                    <a:p>
                      <a:pPr marL="76200">
                        <a:lnSpc>
                          <a:spcPts val="134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</a:rPr>
                        <a:t>День ФИНАНСОВ в школе.</a:t>
                      </a:r>
                      <a:endParaRPr lang="ru-RU" sz="11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3392" marR="233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</a:rPr>
                        <a:t>Классные руководители 10-11 </a:t>
                      </a:r>
                      <a:r>
                        <a:rPr lang="ru-RU" sz="1100" dirty="0" smtClean="0">
                          <a:solidFill>
                            <a:schemeClr val="bg2"/>
                          </a:solidFill>
                          <a:effectLst/>
                        </a:rPr>
                        <a:t>классов</a:t>
                      </a: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r>
                        <a:rPr lang="ru-RU" sz="1100" dirty="0" smtClean="0">
                          <a:solidFill>
                            <a:schemeClr val="bg2"/>
                          </a:solidFill>
                          <a:effectLst/>
                        </a:rPr>
                        <a:t>Классные </a:t>
                      </a: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</a:rPr>
                        <a:t>руководители 1-11 классов</a:t>
                      </a:r>
                      <a:endParaRPr lang="ru-RU" sz="11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3392" marR="233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300"/>
                        </a:spcAft>
                      </a:pP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</a:rPr>
                        <a:t>март</a:t>
                      </a:r>
                      <a:endParaRPr lang="ru-RU" sz="11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3392" marR="23392" marT="0" marB="0"/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ts val="134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</a:rPr>
                        <a:t>Участие в организации мероприятия</a:t>
                      </a:r>
                      <a:r>
                        <a:rPr lang="ru-RU" sz="1100" dirty="0" smtClean="0">
                          <a:solidFill>
                            <a:schemeClr val="bg2"/>
                          </a:solidFill>
                          <a:effectLst/>
                        </a:rPr>
                        <a:t>.</a:t>
                      </a: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</a:rPr>
                        <a:t>  </a:t>
                      </a:r>
                    </a:p>
                    <a:p>
                      <a:pPr marL="63500">
                        <a:lnSpc>
                          <a:spcPts val="134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</a:rPr>
                        <a:t>Вовлеченность всего ученического и педагогического коллектива.</a:t>
                      </a:r>
                      <a:endParaRPr lang="ru-RU" sz="11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3392" marR="23392" marT="0" marB="0"/>
                </a:tc>
              </a:tr>
              <a:tr h="385744">
                <a:tc>
                  <a:txBody>
                    <a:bodyPr/>
                    <a:lstStyle/>
                    <a:p>
                      <a:pPr marL="165100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1100" spc="10">
                          <a:solidFill>
                            <a:schemeClr val="bg2"/>
                          </a:solidFill>
                          <a:effectLst/>
                        </a:rPr>
                        <a:t>4.</a:t>
                      </a:r>
                      <a:endParaRPr lang="ru-RU" sz="110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3392" marR="233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/>
                          </a:solidFill>
                          <a:effectLst/>
                        </a:rPr>
                        <a:t>Представление проектов по финансовой грамотности на муниципальном уровне-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/>
                          </a:solidFill>
                          <a:effectLst/>
                        </a:rPr>
                        <a:t>Фестиваль «Радуга идей» ( для учащихся 1-4 классов) </a:t>
                      </a:r>
                      <a:endParaRPr lang="ru-RU" sz="110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3392" marR="233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/>
                          </a:solidFill>
                          <a:effectLst/>
                        </a:rPr>
                        <a:t>Педагоги начальных классов</a:t>
                      </a:r>
                      <a:endParaRPr lang="ru-RU" sz="110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3392" marR="233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300"/>
                        </a:spcAft>
                      </a:pPr>
                      <a:r>
                        <a:rPr lang="ru-RU" sz="1100">
                          <a:solidFill>
                            <a:schemeClr val="bg2"/>
                          </a:solidFill>
                          <a:effectLst/>
                        </a:rPr>
                        <a:t>апрель</a:t>
                      </a:r>
                      <a:endParaRPr lang="ru-RU" sz="110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3392" marR="23392" marT="0" marB="0"/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</a:rPr>
                        <a:t>Получение опыта презентации  деятельности  учащихся.</a:t>
                      </a:r>
                      <a:endParaRPr lang="ru-RU" sz="11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3392" marR="23392" marT="0" marB="0"/>
                </a:tc>
              </a:tr>
              <a:tr h="617191">
                <a:tc>
                  <a:txBody>
                    <a:bodyPr/>
                    <a:lstStyle/>
                    <a:p>
                      <a:pPr marL="165100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1100" spc="10">
                          <a:solidFill>
                            <a:schemeClr val="bg2"/>
                          </a:solidFill>
                          <a:effectLst/>
                        </a:rPr>
                        <a:t>5.</a:t>
                      </a:r>
                      <a:endParaRPr lang="ru-RU" sz="110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3392" marR="233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</a:rPr>
                        <a:t>Составление плана курсовой подготовки педагогов по финансовой грамотности</a:t>
                      </a:r>
                      <a:r>
                        <a:rPr lang="ru-RU" sz="1100" dirty="0" smtClean="0">
                          <a:solidFill>
                            <a:schemeClr val="bg2"/>
                          </a:solidFill>
                          <a:effectLst/>
                        </a:rPr>
                        <a:t>.</a:t>
                      </a: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</a:rPr>
                        <a:t>Оценка уровня финансовой грамотности учащихся. Родителей, педагогов.</a:t>
                      </a:r>
                      <a:endParaRPr lang="ru-RU" sz="11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3392" marR="233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/>
                          </a:solidFill>
                          <a:effectLst/>
                        </a:rPr>
                        <a:t>Заместитель директора по УВР</a:t>
                      </a:r>
                      <a:endParaRPr lang="ru-RU" sz="110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3392" marR="233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300"/>
                        </a:spcAft>
                      </a:pPr>
                      <a:r>
                        <a:rPr lang="ru-RU" sz="1100">
                          <a:solidFill>
                            <a:schemeClr val="bg2"/>
                          </a:solidFill>
                          <a:effectLst/>
                        </a:rPr>
                        <a:t>май</a:t>
                      </a:r>
                      <a:endParaRPr lang="ru-RU" sz="110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3392" marR="233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</a:rPr>
                        <a:t>Повышение уровня финансовой грамотности педагогов</a:t>
                      </a:r>
                      <a:r>
                        <a:rPr lang="ru-RU" sz="1100" dirty="0" smtClean="0">
                          <a:solidFill>
                            <a:schemeClr val="bg2"/>
                          </a:solidFill>
                          <a:effectLst/>
                        </a:rPr>
                        <a:t>.</a:t>
                      </a: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</a:rPr>
                        <a:t>Повышение уровня финансовой грамотности</a:t>
                      </a:r>
                      <a:endParaRPr lang="ru-RU" sz="11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3392" marR="23392" marT="0" marB="0"/>
                </a:tc>
              </a:tr>
              <a:tr h="385744">
                <a:tc>
                  <a:txBody>
                    <a:bodyPr/>
                    <a:lstStyle/>
                    <a:p>
                      <a:pPr marL="165100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1100" spc="10">
                          <a:solidFill>
                            <a:schemeClr val="bg2"/>
                          </a:solidFill>
                          <a:effectLst/>
                        </a:rPr>
                        <a:t>6.</a:t>
                      </a:r>
                      <a:endParaRPr lang="ru-RU" sz="110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3392" marR="233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/>
                          </a:solidFill>
                          <a:effectLst/>
                        </a:rPr>
                        <a:t>Мониторинг финансовой грамотности обучающихся</a:t>
                      </a:r>
                      <a:endParaRPr lang="ru-RU" sz="110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3392" marR="233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/>
                          </a:solidFill>
                          <a:effectLst/>
                        </a:rPr>
                        <a:t>Классные руководители 1-11 классов</a:t>
                      </a:r>
                      <a:endParaRPr lang="ru-RU" sz="110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3392" marR="233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300"/>
                        </a:spcAft>
                      </a:pPr>
                      <a:r>
                        <a:rPr lang="ru-RU" sz="1100">
                          <a:solidFill>
                            <a:schemeClr val="bg2"/>
                          </a:solidFill>
                          <a:effectLst/>
                        </a:rPr>
                        <a:t>сентябрь</a:t>
                      </a:r>
                      <a:endParaRPr lang="ru-RU" sz="110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3392" marR="233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</a:rPr>
                        <a:t>Определение уровня финансовой грамотности учащихся.</a:t>
                      </a:r>
                      <a:endParaRPr lang="ru-RU" sz="11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3392" marR="23392" marT="0" marB="0"/>
                </a:tc>
              </a:tr>
              <a:tr h="694339">
                <a:tc>
                  <a:txBody>
                    <a:bodyPr/>
                    <a:lstStyle/>
                    <a:p>
                      <a:pPr marL="165100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1100" spc="10">
                          <a:solidFill>
                            <a:schemeClr val="bg2"/>
                          </a:solidFill>
                          <a:effectLst/>
                        </a:rPr>
                        <a:t>7.</a:t>
                      </a:r>
                      <a:endParaRPr lang="ru-RU" sz="110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3392" marR="233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/>
                          </a:solidFill>
                          <a:effectLst/>
                        </a:rPr>
                        <a:t>Участие в онлайн-уроках, проводимых Банком России. Участие в неделях финансовой грамотности.</a:t>
                      </a:r>
                      <a:endParaRPr lang="ru-RU" sz="110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3392" marR="233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/>
                          </a:solidFill>
                          <a:effectLst/>
                        </a:rPr>
                        <a:t>Координаторы проекта.</a:t>
                      </a:r>
                      <a:endParaRPr lang="ru-RU" sz="110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3392" marR="233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300"/>
                        </a:spcAft>
                      </a:pPr>
                      <a:r>
                        <a:rPr lang="ru-RU" sz="1100">
                          <a:solidFill>
                            <a:schemeClr val="bg2"/>
                          </a:solidFill>
                          <a:effectLst/>
                        </a:rPr>
                        <a:t>октябрь</a:t>
                      </a:r>
                      <a:endParaRPr lang="ru-RU" sz="110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3392" marR="233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</a:rPr>
                        <a:t>Возможность для учащихся получить равный доступ к знаниям по финансам, пообщаться с настоящими профессионалами рынка.</a:t>
                      </a:r>
                      <a:endParaRPr lang="ru-RU" sz="11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3392" marR="23392" marT="0" marB="0"/>
                </a:tc>
              </a:tr>
              <a:tr h="308595">
                <a:tc>
                  <a:txBody>
                    <a:bodyPr/>
                    <a:lstStyle/>
                    <a:p>
                      <a:pPr marL="165100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1100" spc="10">
                          <a:solidFill>
                            <a:schemeClr val="bg2"/>
                          </a:solidFill>
                          <a:effectLst/>
                        </a:rPr>
                        <a:t>8.</a:t>
                      </a:r>
                      <a:endParaRPr lang="ru-RU" sz="110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3392" marR="233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/>
                          </a:solidFill>
                          <a:effectLst/>
                        </a:rPr>
                        <a:t>Работа над проектами по финансовой грамотности.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3392" marR="233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/>
                          </a:solidFill>
                          <a:effectLst/>
                        </a:rPr>
                        <a:t>Учителя- предметники</a:t>
                      </a:r>
                      <a:endParaRPr lang="ru-RU" sz="110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3392" marR="233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300"/>
                        </a:spcAft>
                      </a:pPr>
                      <a:r>
                        <a:rPr lang="ru-RU" sz="1100">
                          <a:solidFill>
                            <a:schemeClr val="bg2"/>
                          </a:solidFill>
                          <a:effectLst/>
                        </a:rPr>
                        <a:t>ноябрь</a:t>
                      </a:r>
                      <a:endParaRPr lang="ru-RU" sz="110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3392" marR="233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</a:rPr>
                        <a:t>Развитие финансовых компетенций у учащихся.</a:t>
                      </a:r>
                      <a:endParaRPr lang="ru-RU" sz="11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3392" marR="23392" marT="0" marB="0"/>
                </a:tc>
              </a:tr>
              <a:tr h="385744">
                <a:tc>
                  <a:txBody>
                    <a:bodyPr/>
                    <a:lstStyle/>
                    <a:p>
                      <a:pPr marL="165100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1100" spc="10">
                          <a:solidFill>
                            <a:schemeClr val="bg2"/>
                          </a:solidFill>
                          <a:effectLst/>
                        </a:rPr>
                        <a:t>9.</a:t>
                      </a:r>
                      <a:endParaRPr lang="ru-RU" sz="110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3392" marR="233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/>
                          </a:solidFill>
                          <a:effectLst/>
                        </a:rPr>
                        <a:t>Выход с проектами по финансовой грамотности на муниципальный уровень- Муниципальный Фестиваль Проектов.</a:t>
                      </a:r>
                      <a:endParaRPr lang="ru-RU" sz="110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3392" marR="233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2"/>
                          </a:solidFill>
                          <a:effectLst/>
                        </a:rPr>
                        <a:t>Заместитель директора по УВР</a:t>
                      </a:r>
                      <a:endParaRPr lang="ru-RU" sz="110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3392" marR="233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300"/>
                        </a:spcAft>
                      </a:pPr>
                      <a:r>
                        <a:rPr lang="ru-RU" sz="1100">
                          <a:solidFill>
                            <a:schemeClr val="bg2"/>
                          </a:solidFill>
                          <a:effectLst/>
                        </a:rPr>
                        <a:t>декабрь</a:t>
                      </a:r>
                      <a:endParaRPr lang="ru-RU" sz="110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3392" marR="233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/>
                          </a:solidFill>
                          <a:effectLst/>
                        </a:rPr>
                        <a:t>Получение опыта презентации  деятельности  учащихся.</a:t>
                      </a:r>
                      <a:endParaRPr lang="ru-RU" sz="11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3392" marR="23392" marT="0" marB="0"/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449638" y="-282575"/>
            <a:ext cx="9144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Формирующий  этап 2022 год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4045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835696" y="440669"/>
            <a:ext cx="6336704" cy="1080119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bg2"/>
                </a:solidFill>
              </a:rPr>
              <a:t>Прогнозируемые результаты инновационного проекта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763688" y="1484784"/>
            <a:ext cx="6996608" cy="5148572"/>
          </a:xfrm>
        </p:spPr>
        <p:txBody>
          <a:bodyPr>
            <a:noAutofit/>
          </a:bodyPr>
          <a:lstStyle/>
          <a:p>
            <a:pPr algn="just"/>
            <a:endParaRPr lang="ru-RU" sz="1600" dirty="0">
              <a:solidFill>
                <a:schemeClr val="bg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5998" y="2096852"/>
            <a:ext cx="6474298" cy="6634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  <a:defRPr/>
            </a:pPr>
            <a:endParaRPr lang="en-US" sz="1900" b="1">
              <a:solidFill>
                <a:schemeClr val="bg2"/>
              </a:solidFill>
            </a:endParaRPr>
          </a:p>
          <a:p>
            <a:pPr marL="285750" indent="-285750">
              <a:buFont typeface="Arial"/>
              <a:buChar char="•"/>
              <a:defRPr/>
            </a:pPr>
            <a:endParaRPr lang="en-US" sz="1900" b="1">
              <a:solidFill>
                <a:schemeClr val="bg2"/>
              </a:solidFill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449638" y="-282575"/>
            <a:ext cx="9144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Формирующий  этап 2022 год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shape102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44096" y="1448780"/>
            <a:ext cx="7032612" cy="47885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05185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072738" y="1397000"/>
            <a:ext cx="7010400" cy="4165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60000"/>
              </a:lnSpc>
            </a:pPr>
            <a:endParaRPr lang="en-US" sz="1400" dirty="0" smtClean="0">
              <a:solidFill>
                <a:schemeClr val="bg1"/>
              </a:solidFill>
              <a:latin typeface="Arial" charset="0"/>
              <a:ea typeface="굴림" pitchFamily="34" charset="-127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1397000"/>
            <a:ext cx="8375848" cy="7602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2"/>
                </a:solidFill>
              </a:rPr>
              <a:t>Инновационный проект </a:t>
            </a:r>
          </a:p>
          <a:p>
            <a:pPr algn="ctr"/>
            <a:r>
              <a:rPr lang="ru-RU" sz="3200" b="1" dirty="0" smtClean="0">
                <a:solidFill>
                  <a:schemeClr val="bg2"/>
                </a:solidFill>
              </a:rPr>
              <a:t>«Формирование </a:t>
            </a:r>
            <a:r>
              <a:rPr lang="ru-RU" sz="3200" b="1" dirty="0">
                <a:solidFill>
                  <a:schemeClr val="bg2"/>
                </a:solidFill>
              </a:rPr>
              <a:t>финансовой грамотности</a:t>
            </a:r>
          </a:p>
          <a:p>
            <a:pPr algn="ctr"/>
            <a:r>
              <a:rPr lang="ru-RU" sz="3200" b="1" dirty="0">
                <a:solidFill>
                  <a:schemeClr val="bg2"/>
                </a:solidFill>
              </a:rPr>
              <a:t> у обучающихся через проектную, исследовательскую и иные формы деятельности </a:t>
            </a:r>
          </a:p>
          <a:p>
            <a:pPr algn="ctr"/>
            <a:r>
              <a:rPr lang="ru-RU" sz="3200" b="1" dirty="0">
                <a:solidFill>
                  <a:schemeClr val="bg2"/>
                </a:solidFill>
              </a:rPr>
              <a:t>в малочисленной сельской школе в РВГ</a:t>
            </a:r>
            <a:r>
              <a:rPr lang="ru-RU" sz="3200" b="1" dirty="0" smtClean="0">
                <a:solidFill>
                  <a:schemeClr val="bg2"/>
                </a:solidFill>
              </a:rPr>
              <a:t>»</a:t>
            </a:r>
          </a:p>
          <a:p>
            <a:r>
              <a:rPr lang="ru-RU" sz="2000" b="1" dirty="0" smtClean="0">
                <a:solidFill>
                  <a:schemeClr val="bg2"/>
                </a:solidFill>
              </a:rPr>
              <a:t>Участники проекта:</a:t>
            </a:r>
          </a:p>
          <a:p>
            <a:r>
              <a:rPr lang="ru-RU" sz="2000" b="1" dirty="0" smtClean="0">
                <a:solidFill>
                  <a:schemeClr val="bg2"/>
                </a:solidFill>
              </a:rPr>
              <a:t>Учащиеся: 1-4 класс- 18 человек</a:t>
            </a:r>
          </a:p>
          <a:p>
            <a:r>
              <a:rPr lang="ru-RU" sz="2000" b="1" dirty="0">
                <a:solidFill>
                  <a:schemeClr val="bg2"/>
                </a:solidFill>
              </a:rPr>
              <a:t> </a:t>
            </a:r>
            <a:r>
              <a:rPr lang="ru-RU" sz="2000" b="1" dirty="0" smtClean="0">
                <a:solidFill>
                  <a:schemeClr val="bg2"/>
                </a:solidFill>
              </a:rPr>
              <a:t>                    5-9 класс- 26 человек</a:t>
            </a:r>
          </a:p>
          <a:p>
            <a:r>
              <a:rPr lang="ru-RU" sz="2000" b="1" dirty="0">
                <a:solidFill>
                  <a:schemeClr val="bg2"/>
                </a:solidFill>
              </a:rPr>
              <a:t> </a:t>
            </a:r>
            <a:r>
              <a:rPr lang="ru-RU" sz="2000" b="1" dirty="0" smtClean="0">
                <a:solidFill>
                  <a:schemeClr val="bg2"/>
                </a:solidFill>
              </a:rPr>
              <a:t>                    10-11 класс- 8 человек</a:t>
            </a:r>
          </a:p>
          <a:p>
            <a:r>
              <a:rPr lang="ru-RU" sz="2000" b="1" dirty="0" smtClean="0">
                <a:solidFill>
                  <a:schemeClr val="bg2"/>
                </a:solidFill>
              </a:rPr>
              <a:t>Родители- 67 человек</a:t>
            </a:r>
          </a:p>
          <a:p>
            <a:r>
              <a:rPr lang="ru-RU" sz="2000" b="1" dirty="0" smtClean="0">
                <a:solidFill>
                  <a:schemeClr val="bg2"/>
                </a:solidFill>
              </a:rPr>
              <a:t>Педагоги- 8 человек</a:t>
            </a:r>
          </a:p>
          <a:p>
            <a:r>
              <a:rPr lang="ru-RU" sz="2000" b="1" dirty="0" smtClean="0">
                <a:solidFill>
                  <a:schemeClr val="bg2"/>
                </a:solidFill>
              </a:rPr>
              <a:t>ИТОГО: 127 человек</a:t>
            </a:r>
          </a:p>
          <a:p>
            <a:endParaRPr lang="ru-RU" sz="3200" b="1" dirty="0" smtClean="0">
              <a:solidFill>
                <a:schemeClr val="bg2"/>
              </a:solidFill>
            </a:endParaRPr>
          </a:p>
          <a:p>
            <a:endParaRPr lang="ru-RU" sz="3200" b="1" dirty="0">
              <a:solidFill>
                <a:schemeClr val="bg2"/>
              </a:solidFill>
            </a:endParaRPr>
          </a:p>
          <a:p>
            <a:pPr algn="ctr"/>
            <a:endParaRPr lang="ru-RU" sz="3200" b="1" dirty="0" smtClean="0">
              <a:solidFill>
                <a:schemeClr val="bg2"/>
              </a:solidFill>
            </a:endParaRPr>
          </a:p>
          <a:p>
            <a:endParaRPr lang="ru-RU" sz="3200" b="1" dirty="0">
              <a:solidFill>
                <a:schemeClr val="bg2"/>
              </a:solidFill>
            </a:endParaRPr>
          </a:p>
          <a:p>
            <a:endParaRPr lang="ru-RU" sz="32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93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838200"/>
            <a:ext cx="6553200" cy="71596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600" b="1" dirty="0" smtClean="0">
                <a:solidFill>
                  <a:schemeClr val="bg2"/>
                </a:solidFill>
              </a:rPr>
              <a:t>2021год- Подготовительный этап</a:t>
            </a:r>
            <a:endParaRPr lang="en-US" sz="3600" b="1" dirty="0">
              <a:solidFill>
                <a:schemeClr val="bg2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0605714"/>
              </p:ext>
            </p:extLst>
          </p:nvPr>
        </p:nvGraphicFramePr>
        <p:xfrm>
          <a:off x="-1" y="1520788"/>
          <a:ext cx="9129324" cy="69091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2542"/>
                <a:gridCol w="3348699"/>
                <a:gridCol w="1748093"/>
                <a:gridCol w="1535373"/>
                <a:gridCol w="2414617"/>
              </a:tblGrid>
              <a:tr h="824295">
                <a:tc>
                  <a:txBody>
                    <a:bodyPr/>
                    <a:lstStyle/>
                    <a:p>
                      <a:pPr>
                        <a:lnSpc>
                          <a:spcPts val="1050"/>
                        </a:lnSpc>
                        <a:spcAft>
                          <a:spcPts val="300"/>
                        </a:spcAft>
                      </a:pPr>
                      <a:r>
                        <a:rPr lang="ru-RU" sz="400" spc="10" dirty="0">
                          <a:effectLst/>
                        </a:rPr>
                        <a:t> </a:t>
                      </a:r>
                      <a:endParaRPr lang="ru-RU" sz="300" dirty="0">
                        <a:effectLst/>
                      </a:endParaRPr>
                    </a:p>
                    <a:p>
                      <a:pPr>
                        <a:lnSpc>
                          <a:spcPts val="1050"/>
                        </a:lnSpc>
                        <a:spcAft>
                          <a:spcPts val="300"/>
                        </a:spcAft>
                      </a:pPr>
                      <a:r>
                        <a:rPr lang="ru-RU" sz="400" spc="10" dirty="0">
                          <a:effectLst/>
                        </a:rPr>
                        <a:t>№п/п</a:t>
                      </a:r>
                      <a:endParaRPr lang="ru-RU" sz="3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8676" marR="186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2"/>
                          </a:solidFill>
                          <a:effectLst/>
                        </a:rPr>
                        <a:t>Содержание работы</a:t>
                      </a:r>
                      <a:endParaRPr lang="ru-RU" sz="14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8676" marR="186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>
                          <a:solidFill>
                            <a:schemeClr val="bg2"/>
                          </a:solidFill>
                          <a:effectLst/>
                        </a:rPr>
                        <a:t>Ответственные</a:t>
                      </a:r>
                    </a:p>
                    <a:p>
                      <a:pPr>
                        <a:lnSpc>
                          <a:spcPct val="106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2"/>
                          </a:solidFill>
                          <a:effectLst/>
                        </a:rPr>
                        <a:t>исполнители</a:t>
                      </a:r>
                      <a:endParaRPr lang="ru-RU" sz="14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8676" marR="186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300"/>
                        </a:spcAft>
                      </a:pPr>
                      <a:r>
                        <a:rPr lang="ru-RU" sz="1400" dirty="0">
                          <a:solidFill>
                            <a:schemeClr val="bg2"/>
                          </a:solidFill>
                          <a:effectLst/>
                        </a:rPr>
                        <a:t>сроки</a:t>
                      </a:r>
                      <a:endParaRPr lang="ru-RU" sz="14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8676" marR="186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300"/>
                        </a:spcAft>
                      </a:pPr>
                      <a:r>
                        <a:rPr lang="ru-RU" sz="1400" dirty="0">
                          <a:solidFill>
                            <a:schemeClr val="bg2"/>
                          </a:solidFill>
                          <a:effectLst/>
                        </a:rPr>
                        <a:t>Прогнозируемые</a:t>
                      </a:r>
                    </a:p>
                    <a:p>
                      <a:pPr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2"/>
                          </a:solidFill>
                          <a:effectLst/>
                        </a:rPr>
                        <a:t>результаты</a:t>
                      </a:r>
                      <a:endParaRPr lang="ru-RU" sz="14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8676" marR="18676" marT="0" marB="0"/>
                </a:tc>
              </a:tr>
              <a:tr h="736968">
                <a:tc>
                  <a:txBody>
                    <a:bodyPr/>
                    <a:lstStyle/>
                    <a:p>
                      <a:pPr marL="21590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400" spc="10">
                          <a:effectLst/>
                        </a:rPr>
                        <a:t>1</a:t>
                      </a:r>
                      <a:endParaRPr lang="ru-RU" sz="3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8676" marR="186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</a:rPr>
                        <a:t>Изучение “Концепции формирования финансовой грамотности у обучающихся средствами организации проектной деятельности и других форм интерактивного обучения”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8676" marR="186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</a:rPr>
                        <a:t>Координаторы программы</a:t>
                      </a: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8676" marR="186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30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</a:rPr>
                        <a:t>январь</a:t>
                      </a: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8676" marR="186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</a:rPr>
                        <a:t>Выделены основные направления изучения основ финансовой грамотности в ОУ.</a:t>
                      </a: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8676" marR="18676" marT="0" marB="0"/>
                </a:tc>
              </a:tr>
              <a:tr h="778997">
                <a:tc>
                  <a:txBody>
                    <a:bodyPr/>
                    <a:lstStyle/>
                    <a:p>
                      <a:pPr marL="21590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400" spc="10">
                          <a:effectLst/>
                        </a:rPr>
                        <a:t>2.</a:t>
                      </a:r>
                      <a:endParaRPr lang="ru-RU" sz="3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8676" marR="186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</a:rPr>
                        <a:t>Изучение результатов мониторинговых исследований и опыта работы других общеобразовательных учреждений по формированию финансовой грамотности.</a:t>
                      </a: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8676" marR="186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</a:rPr>
                        <a:t>Координаторы программы</a:t>
                      </a: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8676" marR="186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30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</a:rPr>
                        <a:t>январь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8676" marR="186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</a:rPr>
                        <a:t>Выявление образцов положительной практики по формированию финансовой грамотности в образовательном процессе</a:t>
                      </a: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8676" marR="18676" marT="0" marB="0"/>
                </a:tc>
              </a:tr>
              <a:tr h="648072">
                <a:tc>
                  <a:txBody>
                    <a:bodyPr/>
                    <a:lstStyle/>
                    <a:p>
                      <a:pPr marL="165100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400" spc="10">
                          <a:effectLst/>
                        </a:rPr>
                        <a:t>3.</a:t>
                      </a:r>
                      <a:endParaRPr lang="ru-RU" sz="3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8676" marR="186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</a:rPr>
                        <a:t>Подготовка теоретического и практического материала по разработке проекта “ Формирование финансовой грамотности у учащихся в РВГ”.</a:t>
                      </a:r>
                    </a:p>
                    <a:p>
                      <a:pPr marL="76200">
                        <a:lnSpc>
                          <a:spcPts val="1345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8676" marR="186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</a:rPr>
                        <a:t>Координаторы программы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8676" marR="186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30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</a:rPr>
                        <a:t>январь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8676" marR="18676" marT="0" marB="0"/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ts val="1345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</a:rPr>
                        <a:t>Проект“ Формирование финансовой грамотности у учащихся в РВГ”</a:t>
                      </a: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8676" marR="18676" marT="0" marB="0"/>
                </a:tc>
              </a:tr>
              <a:tr h="602281">
                <a:tc>
                  <a:txBody>
                    <a:bodyPr/>
                    <a:lstStyle/>
                    <a:p>
                      <a:pPr marL="165100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400" spc="10">
                          <a:effectLst/>
                        </a:rPr>
                        <a:t>4.</a:t>
                      </a:r>
                      <a:endParaRPr lang="ru-RU" sz="3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8676" marR="186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</a:rPr>
                        <a:t>Разработка проекта “ Формирование финансовой грамотности у учащихся в РВГ”.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8676" marR="186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</a:rPr>
                        <a:t>Координаторы программы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8676" marR="186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30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</a:rPr>
                        <a:t>январь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8676" marR="18676" marT="0" marB="0"/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</a:rPr>
                        <a:t>Проект“ Формирование финансовой грамотности у учащихся в РВГ”</a:t>
                      </a: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8676" marR="18676" marT="0" marB="0"/>
                </a:tc>
              </a:tr>
              <a:tr h="585851">
                <a:tc>
                  <a:txBody>
                    <a:bodyPr/>
                    <a:lstStyle/>
                    <a:p>
                      <a:pPr marL="165100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400" spc="10">
                          <a:effectLst/>
                        </a:rPr>
                        <a:t>5.</a:t>
                      </a:r>
                      <a:endParaRPr lang="ru-RU" sz="3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8676" marR="186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</a:rPr>
                        <a:t>Определение критериев и показателей финансовой грамотности учащихся</a:t>
                      </a: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8676" marR="186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</a:rPr>
                        <a:t>Ответственные за реализацию проекта, руководители методических объединений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8676" marR="186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30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</a:rPr>
                        <a:t>февраль</a:t>
                      </a: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8676" marR="186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</a:rPr>
                        <a:t>Разработка  критериев и показателей финансовой грамотности учащихся</a:t>
                      </a: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8676" marR="18676" marT="0" marB="0"/>
                </a:tc>
              </a:tr>
              <a:tr h="540060">
                <a:tc>
                  <a:txBody>
                    <a:bodyPr/>
                    <a:lstStyle/>
                    <a:p>
                      <a:pPr marL="165100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400" spc="10">
                          <a:effectLst/>
                        </a:rPr>
                        <a:t>5.</a:t>
                      </a:r>
                      <a:endParaRPr lang="ru-RU" sz="3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8676" marR="186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</a:rPr>
                        <a:t>Отбор контрольно-измерительные материалов для диагности финансовой грамотности учащихся.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8676" marR="186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</a:rPr>
                        <a:t>Ответственные за реализацию проекта.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8676" marR="186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30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</a:rPr>
                        <a:t>февраль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8676" marR="186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</a:rPr>
                        <a:t>Определение контрольно-измерительные материалов для </a:t>
                      </a:r>
                      <a:r>
                        <a:rPr lang="ru-RU" sz="1000" dirty="0" smtClean="0">
                          <a:solidFill>
                            <a:schemeClr val="bg2"/>
                          </a:solidFill>
                          <a:effectLst/>
                        </a:rPr>
                        <a:t>диагностики</a:t>
                      </a:r>
                      <a:r>
                        <a:rPr lang="ru-RU" sz="1000" baseline="0" dirty="0" smtClean="0">
                          <a:solidFill>
                            <a:schemeClr val="bg2"/>
                          </a:solidFill>
                          <a:effectLst/>
                        </a:rPr>
                        <a:t> </a:t>
                      </a:r>
                      <a:r>
                        <a:rPr lang="ru-RU" sz="1000" dirty="0" smtClean="0">
                          <a:solidFill>
                            <a:schemeClr val="bg2"/>
                          </a:solidFill>
                          <a:effectLst/>
                        </a:rPr>
                        <a:t>финансовой </a:t>
                      </a: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</a:rPr>
                        <a:t>грамотности учащихся.</a:t>
                      </a: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8676" marR="18676" marT="0" marB="0"/>
                </a:tc>
              </a:tr>
              <a:tr h="364531">
                <a:tc>
                  <a:txBody>
                    <a:bodyPr/>
                    <a:lstStyle/>
                    <a:p>
                      <a:pPr marL="165100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400" spc="10">
                          <a:effectLst/>
                        </a:rPr>
                        <a:t>6.</a:t>
                      </a:r>
                      <a:endParaRPr lang="ru-RU" sz="3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8676" marR="186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</a:rPr>
                        <a:t>Мониторинг финансовой грамотности обучающихся</a:t>
                      </a: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8676" marR="186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</a:rPr>
                        <a:t>Классные руководители 1-11 классов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8676" marR="186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30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</a:rPr>
                        <a:t>март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8676" marR="186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</a:rPr>
                        <a:t>Определение уровня финансовой грамотности учащихся.</a:t>
                      </a: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8676" marR="18676" marT="0" marB="0"/>
                </a:tc>
              </a:tr>
              <a:tr h="391553">
                <a:tc>
                  <a:txBody>
                    <a:bodyPr/>
                    <a:lstStyle/>
                    <a:p>
                      <a:pPr marL="165100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400" spc="10">
                          <a:effectLst/>
                        </a:rPr>
                        <a:t>7.</a:t>
                      </a:r>
                      <a:endParaRPr lang="ru-RU" sz="3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8676" marR="186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</a:rPr>
                        <a:t>Выделение проблем развития финансовой грамотности учащихся. Анализ подготовки педагогов.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8676" marR="186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</a:rPr>
                        <a:t>Координаторы проекта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8676" marR="186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30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</a:rPr>
                        <a:t>март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8676" marR="186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</a:rPr>
                        <a:t>Структура проблем  по обучению финансовой грамотности учащихся.</a:t>
                      </a: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8676" marR="18676" marT="0" marB="0"/>
                </a:tc>
              </a:tr>
              <a:tr h="612068">
                <a:tc>
                  <a:txBody>
                    <a:bodyPr/>
                    <a:lstStyle/>
                    <a:p>
                      <a:pPr marL="165100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400" spc="10">
                          <a:effectLst/>
                        </a:rPr>
                        <a:t>8.</a:t>
                      </a:r>
                      <a:endParaRPr lang="ru-RU" sz="3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8676" marR="186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</a:rPr>
                        <a:t>Разработка, обсуждение и утверждение проектов решений проблемы повышения финансовой грамотности учащихся и их родителей.</a:t>
                      </a: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8676" marR="186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</a:rPr>
                        <a:t>Директор школы, координаторы проекта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8676" marR="186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30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</a:rPr>
                        <a:t>апрель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8676" marR="186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</a:rPr>
                        <a:t>Подготовка проектов, ориентированных на создание системы повышения финансовой грамотности учащихся и их родителей.</a:t>
                      </a: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8676" marR="18676" marT="0" marB="0"/>
                </a:tc>
              </a:tr>
              <a:tr h="364531">
                <a:tc>
                  <a:txBody>
                    <a:bodyPr/>
                    <a:lstStyle/>
                    <a:p>
                      <a:pPr marL="165100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400" spc="10">
                          <a:effectLst/>
                        </a:rPr>
                        <a:t>9.</a:t>
                      </a:r>
                      <a:endParaRPr lang="ru-RU" sz="3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8676" marR="186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</a:rPr>
                        <a:t>Разработка механизма реализации проекта, направлений и форм деятельности.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8676" marR="186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</a:rPr>
                        <a:t>Координаторы проекта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8676" marR="186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30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</a:rPr>
                        <a:t>апрель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8676" marR="186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</a:rPr>
                        <a:t>Определение механизма реализации проекта.</a:t>
                      </a: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8676" marR="18676" marT="0" marB="0"/>
                </a:tc>
              </a:tr>
              <a:tr h="458300">
                <a:tc>
                  <a:txBody>
                    <a:bodyPr/>
                    <a:lstStyle/>
                    <a:p>
                      <a:pPr marL="165100">
                        <a:lnSpc>
                          <a:spcPts val="1050"/>
                        </a:lnSpc>
                        <a:spcAft>
                          <a:spcPts val="0"/>
                        </a:spcAft>
                      </a:pPr>
                      <a:r>
                        <a:rPr lang="ru-RU" sz="400" spc="10">
                          <a:effectLst/>
                        </a:rPr>
                        <a:t>10.</a:t>
                      </a:r>
                      <a:endParaRPr lang="ru-RU" sz="3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8676" marR="186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</a:rPr>
                        <a:t>Определение тематики проектов по финансовой грамотности. Сбор материала.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8676" marR="186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</a:rPr>
                        <a:t>Учителя- предметники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8676" marR="186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30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</a:rPr>
                        <a:t>май</a:t>
                      </a: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8676" marR="186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solidFill>
                            <a:schemeClr val="bg2"/>
                          </a:solidFill>
                          <a:effectLst/>
                        </a:rPr>
                        <a:t>Включённость</a:t>
                      </a: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</a:rPr>
                        <a:t> учащихся в проектную деятельность. </a:t>
                      </a: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8676" marR="18676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675063" y="-427038"/>
            <a:ext cx="9144000" cy="457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835696" y="440669"/>
            <a:ext cx="6336704" cy="1080119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bg2"/>
                </a:solidFill>
              </a:rPr>
              <a:t>ИТОГИ работы 2021 года</a:t>
            </a:r>
            <a:endParaRPr lang="ru-RU" sz="3200" b="1" dirty="0">
              <a:solidFill>
                <a:schemeClr val="bg2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763688" y="1484784"/>
            <a:ext cx="6996608" cy="5148572"/>
          </a:xfrm>
        </p:spPr>
        <p:txBody>
          <a:bodyPr>
            <a:noAutofit/>
          </a:bodyPr>
          <a:lstStyle/>
          <a:p>
            <a:pPr algn="just"/>
            <a:r>
              <a:rPr lang="ru-RU" sz="1600" b="1" dirty="0">
                <a:solidFill>
                  <a:schemeClr val="bg2"/>
                </a:solidFill>
              </a:rPr>
              <a:t> </a:t>
            </a:r>
            <a:endParaRPr lang="ru-RU" sz="1600" dirty="0">
              <a:solidFill>
                <a:schemeClr val="bg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43708" y="1448780"/>
            <a:ext cx="6816588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  <a:defRPr/>
            </a:pPr>
            <a:r>
              <a:rPr lang="ru-RU" sz="1900" b="1" dirty="0" smtClean="0">
                <a:solidFill>
                  <a:schemeClr val="bg2"/>
                </a:solidFill>
              </a:rPr>
              <a:t> Изучен </a:t>
            </a:r>
            <a:r>
              <a:rPr lang="ru-RU" sz="1900" b="1" dirty="0">
                <a:solidFill>
                  <a:schemeClr val="bg2"/>
                </a:solidFill>
              </a:rPr>
              <a:t>опыт </a:t>
            </a:r>
            <a:r>
              <a:rPr lang="ru-RU" sz="1900" b="1" dirty="0" smtClean="0">
                <a:solidFill>
                  <a:schemeClr val="bg2"/>
                </a:solidFill>
              </a:rPr>
              <a:t> </a:t>
            </a:r>
            <a:r>
              <a:rPr lang="ru-RU" sz="1900" b="1" dirty="0">
                <a:solidFill>
                  <a:schemeClr val="bg2"/>
                </a:solidFill>
              </a:rPr>
              <a:t>работы других общеобразовательных учреждений по формированию финансовой грамотности.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ru-RU" sz="1900" b="1" dirty="0" smtClean="0">
                <a:solidFill>
                  <a:schemeClr val="bg2"/>
                </a:solidFill>
              </a:rPr>
              <a:t> Проведён </a:t>
            </a:r>
            <a:r>
              <a:rPr lang="ru-RU" sz="1900" b="1" dirty="0">
                <a:solidFill>
                  <a:schemeClr val="bg2"/>
                </a:solidFill>
              </a:rPr>
              <a:t>м</a:t>
            </a:r>
            <a:r>
              <a:rPr lang="ru-RU" sz="1900" b="1" dirty="0" smtClean="0">
                <a:solidFill>
                  <a:schemeClr val="bg2"/>
                </a:solidFill>
              </a:rPr>
              <a:t>ониторинг </a:t>
            </a:r>
            <a:r>
              <a:rPr lang="ru-RU" sz="1900" b="1" dirty="0">
                <a:solidFill>
                  <a:schemeClr val="bg2"/>
                </a:solidFill>
              </a:rPr>
              <a:t>финансовой грамотности </a:t>
            </a:r>
            <a:r>
              <a:rPr lang="ru-RU" sz="1900" b="1" dirty="0" smtClean="0">
                <a:solidFill>
                  <a:schemeClr val="bg2"/>
                </a:solidFill>
              </a:rPr>
              <a:t>обучающихся и педагогов.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ru-RU" sz="1900" b="1" dirty="0" smtClean="0">
                <a:solidFill>
                  <a:schemeClr val="bg2"/>
                </a:solidFill>
              </a:rPr>
              <a:t>Педагоги приняли участие в семинарах по финансовой грамотности на платформе «Я-Класс»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ru-RU" sz="1900" b="1" dirty="0" smtClean="0">
                <a:solidFill>
                  <a:schemeClr val="bg2"/>
                </a:solidFill>
              </a:rPr>
              <a:t>Учащиеся 7-11 классов просмотрели онлайн-уроки, организованные Центральным Банком России.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ru-RU" sz="1900" b="1" dirty="0" smtClean="0">
                <a:solidFill>
                  <a:schemeClr val="bg2"/>
                </a:solidFill>
              </a:rPr>
              <a:t>Проведены классные часы по формированию финансовой грамотности.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ru-RU" sz="1900" b="1" dirty="0" smtClean="0">
                <a:solidFill>
                  <a:schemeClr val="bg2"/>
                </a:solidFill>
              </a:rPr>
              <a:t>Учащиеся под руководством кураторов работали над экономическими проектами.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ru-RU" sz="1900" b="1" dirty="0" smtClean="0">
                <a:solidFill>
                  <a:schemeClr val="bg2"/>
                </a:solidFill>
              </a:rPr>
              <a:t>Организована внеурочная деятельность по финансовой грамотности: 5-6 классы « Финансовая грамотность»</a:t>
            </a:r>
          </a:p>
          <a:p>
            <a:pPr>
              <a:defRPr/>
            </a:pPr>
            <a:r>
              <a:rPr lang="ru-RU" sz="1900" b="1" dirty="0" smtClean="0">
                <a:solidFill>
                  <a:schemeClr val="bg2"/>
                </a:solidFill>
              </a:rPr>
              <a:t>                                10-11 классы «Основы финансовой грамотности».</a:t>
            </a:r>
          </a:p>
          <a:p>
            <a:pPr>
              <a:defRPr/>
            </a:pPr>
            <a:r>
              <a:rPr lang="ru-RU" sz="1900" b="1" dirty="0">
                <a:solidFill>
                  <a:schemeClr val="bg2"/>
                </a:solidFill>
              </a:rPr>
              <a:t> </a:t>
            </a:r>
            <a:r>
              <a:rPr lang="ru-RU" sz="1900" b="1" dirty="0" smtClean="0">
                <a:solidFill>
                  <a:schemeClr val="bg2"/>
                </a:solidFill>
              </a:rPr>
              <a:t>     </a:t>
            </a:r>
            <a:endParaRPr lang="ru-RU" sz="1900" b="1" dirty="0">
              <a:solidFill>
                <a:schemeClr val="bg2"/>
              </a:solidFill>
            </a:endParaRPr>
          </a:p>
          <a:p>
            <a:pPr marL="285750" indent="-285750">
              <a:buFont typeface="Arial"/>
              <a:buChar char="•"/>
              <a:defRPr/>
            </a:pPr>
            <a:endParaRPr lang="en-US" sz="1900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bg2"/>
                </a:solidFill>
              </a:rPr>
              <a:t>     Неделя финансовой грамотности</a:t>
            </a:r>
            <a:br>
              <a:rPr lang="ru-RU" sz="3200" b="1" dirty="0" smtClean="0">
                <a:solidFill>
                  <a:schemeClr val="bg2"/>
                </a:solidFill>
              </a:rPr>
            </a:br>
            <a:r>
              <a:rPr lang="ru-RU" sz="2000" b="1" dirty="0" smtClean="0">
                <a:solidFill>
                  <a:schemeClr val="bg2"/>
                </a:solidFill>
              </a:rPr>
              <a:t>(приняли участие 32 ученика)</a:t>
            </a:r>
            <a:endParaRPr lang="ru-RU" sz="2000" b="1" dirty="0">
              <a:solidFill>
                <a:schemeClr val="bg2"/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691680" y="3140968"/>
            <a:ext cx="3312368" cy="720079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bg2"/>
                </a:solidFill>
              </a:rPr>
              <a:t>. </a:t>
            </a:r>
            <a:endParaRPr lang="ru-RU" sz="2000" dirty="0">
              <a:solidFill>
                <a:schemeClr val="bg2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sz="half" idx="2"/>
          </p:nvPr>
        </p:nvSpPr>
        <p:spPr>
          <a:xfrm>
            <a:off x="1727684" y="1952837"/>
            <a:ext cx="2520280" cy="4173326"/>
          </a:xfrm>
        </p:spPr>
        <p:txBody>
          <a:bodyPr>
            <a:noAutofit/>
          </a:bodyPr>
          <a:lstStyle/>
          <a:p>
            <a:pPr algn="just">
              <a:buAutoNum type="arabicPeriod"/>
            </a:pPr>
            <a:r>
              <a:rPr lang="ru-RU" sz="1600" b="1" dirty="0" smtClean="0">
                <a:solidFill>
                  <a:schemeClr val="bg2"/>
                </a:solidFill>
              </a:rPr>
              <a:t>Викторина «Экономические загадки</a:t>
            </a:r>
          </a:p>
          <a:p>
            <a:pPr algn="just">
              <a:buAutoNum type="arabicPeriod"/>
            </a:pPr>
            <a:r>
              <a:rPr lang="ru-RU" sz="1600" b="1" dirty="0" smtClean="0">
                <a:solidFill>
                  <a:schemeClr val="bg2"/>
                </a:solidFill>
              </a:rPr>
              <a:t>Игра-</a:t>
            </a:r>
            <a:r>
              <a:rPr lang="ru-RU" sz="1600" b="1" dirty="0" err="1" smtClean="0">
                <a:solidFill>
                  <a:schemeClr val="bg2"/>
                </a:solidFill>
              </a:rPr>
              <a:t>квест</a:t>
            </a:r>
            <a:r>
              <a:rPr lang="ru-RU" sz="1600" b="1" dirty="0" smtClean="0">
                <a:solidFill>
                  <a:schemeClr val="bg2"/>
                </a:solidFill>
              </a:rPr>
              <a:t> «Дружи с финансами»</a:t>
            </a:r>
          </a:p>
          <a:p>
            <a:pPr algn="just">
              <a:buAutoNum type="arabicPeriod"/>
            </a:pPr>
            <a:r>
              <a:rPr lang="ru-RU" sz="1600" b="1" dirty="0" smtClean="0">
                <a:solidFill>
                  <a:schemeClr val="bg2"/>
                </a:solidFill>
              </a:rPr>
              <a:t>Беседа «Что такое банки»</a:t>
            </a:r>
          </a:p>
          <a:p>
            <a:pPr algn="just">
              <a:buAutoNum type="arabicPeriod"/>
            </a:pPr>
            <a:r>
              <a:rPr lang="ru-RU" sz="1600" b="1" dirty="0" smtClean="0">
                <a:solidFill>
                  <a:schemeClr val="bg2"/>
                </a:solidFill>
              </a:rPr>
              <a:t>СТЭМ «Финансовое мошенничество: скандалы, интриги, расследования»</a:t>
            </a:r>
          </a:p>
          <a:p>
            <a:pPr algn="just">
              <a:buAutoNum type="arabicPeriod"/>
            </a:pPr>
            <a:r>
              <a:rPr lang="ru-RU" sz="1600" b="1" dirty="0" smtClean="0">
                <a:solidFill>
                  <a:schemeClr val="bg2"/>
                </a:solidFill>
              </a:rPr>
              <a:t>Видеоролики «</a:t>
            </a:r>
            <a:r>
              <a:rPr lang="ru-RU" sz="1600" b="1" smtClean="0">
                <a:solidFill>
                  <a:schemeClr val="bg2"/>
                </a:solidFill>
              </a:rPr>
              <a:t>Как хранить и копить?»</a:t>
            </a:r>
            <a:endParaRPr lang="ru-RU" sz="1600" b="1" dirty="0" smtClean="0">
              <a:solidFill>
                <a:schemeClr val="bg2"/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esktop\на 16.11.21\фото фин грам\yslUm5-yXh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520788"/>
            <a:ext cx="4032448" cy="4702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90881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bg2"/>
                </a:solidFill>
              </a:rPr>
              <a:t>     Финансовая грамотность на уроках</a:t>
            </a:r>
            <a:endParaRPr lang="ru-RU" sz="2000" b="1" dirty="0">
              <a:solidFill>
                <a:schemeClr val="bg2"/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691680" y="1520788"/>
            <a:ext cx="3312368" cy="4536504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bg2"/>
                </a:solidFill>
              </a:rPr>
              <a:t>История. Тема: «Народы России в 17 веке. Понятие     «товарообмен» на базе школьного музея.</a:t>
            </a:r>
            <a:endParaRPr lang="ru-RU" sz="2000" dirty="0">
              <a:solidFill>
                <a:schemeClr val="bg2"/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err="1" smtClean="0"/>
              <a:t>Истоия</a:t>
            </a:r>
            <a:endParaRPr lang="ru-RU" dirty="0"/>
          </a:p>
        </p:txBody>
      </p:sp>
      <p:sp>
        <p:nvSpPr>
          <p:cNvPr id="11" name="Объект 10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285998" y="2096852"/>
            <a:ext cx="6474298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900" b="1" dirty="0" smtClean="0">
                <a:solidFill>
                  <a:schemeClr val="bg2"/>
                </a:solidFill>
              </a:rPr>
              <a:t>      </a:t>
            </a:r>
            <a:endParaRPr lang="ru-RU" sz="1900" b="1" dirty="0">
              <a:solidFill>
                <a:schemeClr val="bg2"/>
              </a:solidFill>
            </a:endParaRPr>
          </a:p>
          <a:p>
            <a:pPr marL="285750" indent="-285750">
              <a:buFont typeface="Arial"/>
              <a:buChar char="•"/>
              <a:defRPr/>
            </a:pPr>
            <a:endParaRPr lang="en-US" sz="1900" b="1" dirty="0">
              <a:solidFill>
                <a:schemeClr val="bg2"/>
              </a:solidFill>
            </a:endParaRPr>
          </a:p>
        </p:txBody>
      </p:sp>
      <p:pic>
        <p:nvPicPr>
          <p:cNvPr id="2050" name="Picture 2" descr="C:\Users\User\Desktop\на 16.11.21\фото фин грам\f8jp_lo2_j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715" y="1052736"/>
            <a:ext cx="3576565" cy="3653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на 16.11.21\фото фин грам\x90EIP6LgP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028" y="1988840"/>
            <a:ext cx="4104456" cy="404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75021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bg2"/>
                </a:solidFill>
              </a:rPr>
              <a:t>     Финансовая грамотность на уроках</a:t>
            </a:r>
            <a:endParaRPr lang="ru-RU" sz="2000" b="1" dirty="0">
              <a:solidFill>
                <a:schemeClr val="bg2"/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691680" y="1520788"/>
            <a:ext cx="3312368" cy="486054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bg2"/>
                </a:solidFill>
              </a:rPr>
              <a:t>Технология. Игра «Фермер»</a:t>
            </a:r>
          </a:p>
          <a:p>
            <a:r>
              <a:rPr lang="ru-RU" sz="2000" dirty="0" smtClean="0">
                <a:solidFill>
                  <a:schemeClr val="bg2"/>
                </a:solidFill>
              </a:rPr>
              <a:t>Игра «Мой город»</a:t>
            </a:r>
          </a:p>
          <a:p>
            <a:r>
              <a:rPr lang="ru-RU" sz="2000" dirty="0" smtClean="0">
                <a:solidFill>
                  <a:schemeClr val="bg2"/>
                </a:solidFill>
              </a:rPr>
              <a:t>Игра «В объективе-экономика региона»</a:t>
            </a:r>
            <a:endParaRPr lang="ru-RU" sz="2000" dirty="0">
              <a:solidFill>
                <a:schemeClr val="bg2"/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err="1" smtClean="0"/>
              <a:t>Истоия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285998" y="2096852"/>
            <a:ext cx="6474298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900" b="1" dirty="0" smtClean="0">
                <a:solidFill>
                  <a:schemeClr val="bg2"/>
                </a:solidFill>
              </a:rPr>
              <a:t>      </a:t>
            </a:r>
            <a:endParaRPr lang="ru-RU" sz="1900" b="1" dirty="0">
              <a:solidFill>
                <a:schemeClr val="bg2"/>
              </a:solidFill>
            </a:endParaRPr>
          </a:p>
          <a:p>
            <a:pPr marL="285750" indent="-285750">
              <a:buFont typeface="Arial"/>
              <a:buChar char="•"/>
              <a:defRPr/>
            </a:pPr>
            <a:endParaRPr lang="en-US" sz="1900" b="1" dirty="0">
              <a:solidFill>
                <a:schemeClr val="bg2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596" y="1160748"/>
            <a:ext cx="3672408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068" y="2276872"/>
            <a:ext cx="3456384" cy="4106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49279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63688" y="274638"/>
            <a:ext cx="6923112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bg2"/>
                </a:solidFill>
              </a:rPr>
              <a:t>     День финансовой грамотности в летнем оздоровительном лагере</a:t>
            </a:r>
            <a:endParaRPr lang="ru-RU" sz="2000" b="1" dirty="0">
              <a:solidFill>
                <a:schemeClr val="bg2"/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691680" y="1520788"/>
            <a:ext cx="3312368" cy="3564396"/>
          </a:xfrm>
        </p:spPr>
        <p:txBody>
          <a:bodyPr>
            <a:normAutofit/>
          </a:bodyPr>
          <a:lstStyle/>
          <a:p>
            <a:endParaRPr lang="ru-RU" sz="2000" dirty="0">
              <a:solidFill>
                <a:schemeClr val="bg2"/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err="1" smtClean="0"/>
              <a:t>Истоия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285998" y="2096852"/>
            <a:ext cx="6474298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900" b="1" dirty="0" smtClean="0">
                <a:solidFill>
                  <a:schemeClr val="bg2"/>
                </a:solidFill>
              </a:rPr>
              <a:t>      </a:t>
            </a:r>
            <a:endParaRPr lang="ru-RU" sz="1900" b="1" dirty="0">
              <a:solidFill>
                <a:schemeClr val="bg2"/>
              </a:solidFill>
            </a:endParaRPr>
          </a:p>
          <a:p>
            <a:pPr marL="285750" indent="-285750">
              <a:buFont typeface="Arial"/>
              <a:buChar char="•"/>
              <a:defRPr/>
            </a:pPr>
            <a:endParaRPr lang="en-US" sz="1900" b="1" dirty="0">
              <a:solidFill>
                <a:schemeClr val="bg2"/>
              </a:solidFill>
            </a:endParaRPr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069" y="2429634"/>
            <a:ext cx="3576228" cy="4044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556792"/>
            <a:ext cx="3318209" cy="3932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35345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763688" y="368661"/>
            <a:ext cx="6694512" cy="1368151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bg2"/>
                </a:solidFill>
              </a:rPr>
              <a:t>     Трансляция опыта работы</a:t>
            </a:r>
            <a:endParaRPr lang="ru-RU" sz="2000" b="1" dirty="0">
              <a:solidFill>
                <a:schemeClr val="bg2"/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subTitle" idx="1"/>
          </p:nvPr>
        </p:nvSpPr>
        <p:spPr>
          <a:xfrm>
            <a:off x="2159732" y="1844824"/>
            <a:ext cx="6480720" cy="3876836"/>
          </a:xfrm>
        </p:spPr>
        <p:txBody>
          <a:bodyPr/>
          <a:lstStyle/>
          <a:p>
            <a:r>
              <a:rPr lang="ru-RU" dirty="0" err="1" smtClean="0"/>
              <a:t>Истоия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339752" y="1844824"/>
            <a:ext cx="6012668" cy="29700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900" b="1" dirty="0" smtClean="0">
                <a:solidFill>
                  <a:schemeClr val="bg2"/>
                </a:solidFill>
              </a:rPr>
              <a:t>  </a:t>
            </a:r>
            <a:r>
              <a:rPr lang="ru-RU" sz="2400" b="1" dirty="0" smtClean="0">
                <a:solidFill>
                  <a:schemeClr val="bg2"/>
                </a:solidFill>
              </a:rPr>
              <a:t>1. ММО учителей начальных классов- выступление по теме « Развитие математической и финансовой грамотности»</a:t>
            </a:r>
          </a:p>
          <a:p>
            <a:pPr algn="ctr">
              <a:defRPr/>
            </a:pPr>
            <a:endParaRPr lang="ru-RU" sz="2400" b="1" dirty="0" smtClean="0">
              <a:solidFill>
                <a:schemeClr val="bg2"/>
              </a:solidFill>
            </a:endParaRPr>
          </a:p>
          <a:p>
            <a:pPr algn="ctr">
              <a:defRPr/>
            </a:pPr>
            <a:r>
              <a:rPr lang="ru-RU" sz="2400" b="1" dirty="0" smtClean="0">
                <a:solidFill>
                  <a:schemeClr val="bg2"/>
                </a:solidFill>
              </a:rPr>
              <a:t>2. ММО учителей технологии – Финансовая грамотность в проектах учащихся.</a:t>
            </a:r>
            <a:endParaRPr lang="ru-RU" sz="2400" b="1" dirty="0">
              <a:solidFill>
                <a:schemeClr val="bg2"/>
              </a:solidFill>
            </a:endParaRPr>
          </a:p>
          <a:p>
            <a:pPr marL="285750" indent="-285750">
              <a:buFont typeface="Arial"/>
              <a:buChar char="•"/>
              <a:defRPr/>
            </a:pPr>
            <a:endParaRPr lang="en-US" sz="19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7346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76">
      <a:dk1>
        <a:srgbClr val="FFFFFF"/>
      </a:dk1>
      <a:lt1>
        <a:srgbClr val="FFFFFF"/>
      </a:lt1>
      <a:dk2>
        <a:srgbClr val="FFFFFF"/>
      </a:dk2>
      <a:lt2>
        <a:srgbClr val="363636"/>
      </a:lt2>
      <a:accent1>
        <a:srgbClr val="055EBF"/>
      </a:accent1>
      <a:accent2>
        <a:srgbClr val="0679F8"/>
      </a:accent2>
      <a:accent3>
        <a:srgbClr val="00B0F0"/>
      </a:accent3>
      <a:accent4>
        <a:srgbClr val="92D050"/>
      </a:accent4>
      <a:accent5>
        <a:srgbClr val="3C96FA"/>
      </a:accent5>
      <a:accent6>
        <a:srgbClr val="002060"/>
      </a:accent6>
      <a:hlink>
        <a:srgbClr val="898889"/>
      </a:hlink>
      <a:folHlink>
        <a:srgbClr val="D8D8D8"/>
      </a:folHlink>
    </a:clrScheme>
    <a:fontScheme name="Office">
      <a:majorFont>
        <a:latin typeface="Calibri"/>
        <a:ea typeface=""/>
        <a:cs typeface=""/>
        <a:font script="Jpan" typeface="MS PGothic"/>
        <a:font script="Hang" typeface="Malgun Gothic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Gothic"/>
        <a:font script="Hang" typeface="Malgun Gothic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Custom 176">
      <a:dk1>
        <a:srgbClr val="FFFFFF"/>
      </a:dk1>
      <a:lt1>
        <a:srgbClr val="FFFFFF"/>
      </a:lt1>
      <a:dk2>
        <a:srgbClr val="FFFFFF"/>
      </a:dk2>
      <a:lt2>
        <a:srgbClr val="363636"/>
      </a:lt2>
      <a:accent1>
        <a:srgbClr val="055EBF"/>
      </a:accent1>
      <a:accent2>
        <a:srgbClr val="0679F8"/>
      </a:accent2>
      <a:accent3>
        <a:srgbClr val="00B0F0"/>
      </a:accent3>
      <a:accent4>
        <a:srgbClr val="92D050"/>
      </a:accent4>
      <a:accent5>
        <a:srgbClr val="3C96FA"/>
      </a:accent5>
      <a:accent6>
        <a:srgbClr val="002060"/>
      </a:accent6>
      <a:hlink>
        <a:srgbClr val="898889"/>
      </a:hlink>
      <a:folHlink>
        <a:srgbClr val="D8D8D8"/>
      </a:folHlink>
    </a:clrScheme>
    <a:fontScheme name="Office">
      <a:majorFont>
        <a:latin typeface="Calibri"/>
        <a:ea typeface=""/>
        <a:cs typeface=""/>
        <a:font script="Jpan" typeface="MS PGothic"/>
        <a:font script="Hang" typeface="Malgun Gothic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Gothic"/>
        <a:font script="Hang" typeface="Malgun Gothic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Gothic"/>
        <a:font script="Hang" typeface="Malgun Gothic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Gothic"/>
        <a:font script="Hang" typeface="Malgun Gothic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843</Words>
  <Application>Microsoft Office PowerPoint</Application>
  <PresentationFormat>Экран (4:3)</PresentationFormat>
  <Paragraphs>189</Paragraphs>
  <Slides>11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Office Theme</vt:lpstr>
      <vt:lpstr>1_Office Theme</vt:lpstr>
      <vt:lpstr>Презентация PowerPoint</vt:lpstr>
      <vt:lpstr>Презентация PowerPoint</vt:lpstr>
      <vt:lpstr>2021год- Подготовительный этап</vt:lpstr>
      <vt:lpstr>ИТОГИ работы 2021 года</vt:lpstr>
      <vt:lpstr>     Неделя финансовой грамотности (приняли участие 32 ученика)</vt:lpstr>
      <vt:lpstr>     Финансовая грамотность на уроках</vt:lpstr>
      <vt:lpstr>     Финансовая грамотность на уроках</vt:lpstr>
      <vt:lpstr>     День финансовой грамотности в летнем оздоровительном лагере</vt:lpstr>
      <vt:lpstr>     Трансляция опыта работы</vt:lpstr>
      <vt:lpstr>ЗАДАЧИ на  2022 год</vt:lpstr>
      <vt:lpstr>Прогнозируемые результаты инновационного проекта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User</cp:lastModifiedBy>
  <cp:revision>349</cp:revision>
  <dcterms:created xsi:type="dcterms:W3CDTF">2012-04-26T17:06:14Z</dcterms:created>
  <dcterms:modified xsi:type="dcterms:W3CDTF">2021-11-16T08:18:59Z</dcterms:modified>
  <cp:version>0906.0100.01</cp:version>
</cp:coreProperties>
</file>